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9"/>
  </p:notesMasterIdLst>
  <p:sldIdLst>
    <p:sldId id="256" r:id="rId2"/>
    <p:sldId id="259" r:id="rId3"/>
    <p:sldId id="261" r:id="rId4"/>
    <p:sldId id="263" r:id="rId5"/>
    <p:sldId id="265" r:id="rId6"/>
    <p:sldId id="267" r:id="rId7"/>
    <p:sldId id="269" r:id="rId8"/>
    <p:sldId id="271" r:id="rId9"/>
    <p:sldId id="273" r:id="rId10"/>
    <p:sldId id="275" r:id="rId11"/>
    <p:sldId id="277" r:id="rId12"/>
    <p:sldId id="279" r:id="rId13"/>
    <p:sldId id="281" r:id="rId14"/>
    <p:sldId id="283" r:id="rId15"/>
    <p:sldId id="285" r:id="rId16"/>
    <p:sldId id="287" r:id="rId17"/>
    <p:sldId id="289" r:id="rId18"/>
    <p:sldId id="291" r:id="rId19"/>
    <p:sldId id="293" r:id="rId20"/>
    <p:sldId id="295" r:id="rId21"/>
    <p:sldId id="297" r:id="rId22"/>
    <p:sldId id="299" r:id="rId23"/>
    <p:sldId id="301" r:id="rId24"/>
    <p:sldId id="303" r:id="rId25"/>
    <p:sldId id="305" r:id="rId26"/>
    <p:sldId id="307" r:id="rId27"/>
    <p:sldId id="308" r:id="rId2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9" roundtripDataSignature="AMtx7mgONkCRlHwsFWgttk9zYCBNNZvPjA=="/>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1F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167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63"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59"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0a2a4cf63c_1_1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10a2a4cf63c_1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0a2a4cf63c_1_1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10a2a4cf63c_1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10a2a4cf63c_1_1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10a2a4cf63c_1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0a2a4cf63c_1_1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10a2a4cf63c_1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10a2a4cf63c_1_1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10a2a4cf63c_1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0a2a4cf63c_1_1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0a2a4cf63c_1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10a2a4cf63c_1_1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10a2a4cf63c_1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10a2a4cf63c_1_1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10a2a4cf63c_1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10a2a4cf63c_1_1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10a2a4cf63c_1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10a2a4cf63c_1_1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10a2a4cf63c_1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0a2a4cf63c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10a2a4cf63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10a2a4cf63c_1_1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10a2a4cf63c_1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10a2a4cf63c_1_1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10a2a4cf63c_1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10a2a4cf63c_1_2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10a2a4cf63c_1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10a2a4cf63c_1_20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10a2a4cf63c_1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10a2a4cf63c_1_2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10a2a4cf63c_1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10a2a4cf63c_1_2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10a2a4cf63c_1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10a2a4cf63c_1_2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10a2a4cf63c_1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1" name="Google Shape;421;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0a2a4cf63c_1_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0a2a4cf63c_1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0a2a4cf63c_1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0a2a4cf63c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0a2a4cf63c_1_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0a2a4cf63c_1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0a2a4cf63c_1_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0a2a4cf63c_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0a2a4cf63c_1_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10a2a4cf63c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0a2a4cf63c_1_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10a2a4cf63c_1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0a2a4cf63c_1_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10a2a4cf63c_1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3" name="Google Shape;13;p2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4" name="Google Shape;14;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8"/>
        <p:cNvGrpSpPr/>
        <p:nvPr/>
      </p:nvGrpSpPr>
      <p:grpSpPr>
        <a:xfrm>
          <a:off x="0" y="0"/>
          <a:ext cx="0" cy="0"/>
          <a:chOff x="0" y="0"/>
          <a:chExt cx="0" cy="0"/>
        </a:xfrm>
      </p:grpSpPr>
      <p:sp>
        <p:nvSpPr>
          <p:cNvPr id="69" name="Google Shape;69;p3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0" name="Google Shape;70;p3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71" name="Google Shape;71;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4"/>
        <p:cNvGrpSpPr/>
        <p:nvPr/>
      </p:nvGrpSpPr>
      <p:grpSpPr>
        <a:xfrm>
          <a:off x="0" y="0"/>
          <a:ext cx="0" cy="0"/>
          <a:chOff x="0" y="0"/>
          <a:chExt cx="0" cy="0"/>
        </a:xfrm>
      </p:grpSpPr>
      <p:sp>
        <p:nvSpPr>
          <p:cNvPr id="75" name="Google Shape;75;p3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6" name="Google Shape;76;p39"/>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7"/>
        <p:cNvGrpSpPr/>
        <p:nvPr/>
      </p:nvGrpSpPr>
      <p:grpSpPr>
        <a:xfrm>
          <a:off x="0" y="0"/>
          <a:ext cx="0" cy="0"/>
          <a:chOff x="0" y="0"/>
          <a:chExt cx="0" cy="0"/>
        </a:xfrm>
      </p:grpSpPr>
      <p:sp>
        <p:nvSpPr>
          <p:cNvPr id="18" name="Google Shape;18;p30"/>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9" name="Google Shape;19;p30"/>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3"/>
        <p:cNvGrpSpPr/>
        <p:nvPr/>
      </p:nvGrpSpPr>
      <p:grpSpPr>
        <a:xfrm>
          <a:off x="0" y="0"/>
          <a:ext cx="0" cy="0"/>
          <a:chOff x="0" y="0"/>
          <a:chExt cx="0" cy="0"/>
        </a:xfrm>
      </p:grpSpPr>
      <p:sp>
        <p:nvSpPr>
          <p:cNvPr id="24" name="Google Shape;24;p3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5" name="Google Shape;25;p31"/>
          <p:cNvSpPr txBox="1">
            <a:spLocks noGrp="1"/>
          </p:cNvSpPr>
          <p:nvPr>
            <p:ph type="body" idx="1"/>
          </p:nvPr>
        </p:nvSpPr>
        <p:spPr>
          <a:xfrm rot="5400000">
            <a:off x="2309019" y="-251619"/>
            <a:ext cx="4525962"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 name="Google Shape;26;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9"/>
        <p:cNvGrpSpPr/>
        <p:nvPr/>
      </p:nvGrpSpPr>
      <p:grpSpPr>
        <a:xfrm>
          <a:off x="0" y="0"/>
          <a:ext cx="0" cy="0"/>
          <a:chOff x="0" y="0"/>
          <a:chExt cx="0" cy="0"/>
        </a:xfrm>
      </p:grpSpPr>
      <p:sp>
        <p:nvSpPr>
          <p:cNvPr id="30" name="Google Shape;30;p3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1" name="Google Shape;31;p32"/>
          <p:cNvSpPr>
            <a:spLocks noGrp="1"/>
          </p:cNvSpPr>
          <p:nvPr>
            <p:ph type="pic" idx="2"/>
          </p:nvPr>
        </p:nvSpPr>
        <p:spPr>
          <a:xfrm>
            <a:off x="1792288" y="612775"/>
            <a:ext cx="5486400" cy="4114800"/>
          </a:xfrm>
          <a:prstGeom prst="rect">
            <a:avLst/>
          </a:prstGeom>
          <a:noFill/>
          <a:ln>
            <a:noFill/>
          </a:ln>
        </p:spPr>
      </p:sp>
      <p:sp>
        <p:nvSpPr>
          <p:cNvPr id="32" name="Google Shape;32;p3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33" name="Google Shape;33;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6"/>
        <p:cNvGrpSpPr/>
        <p:nvPr/>
      </p:nvGrpSpPr>
      <p:grpSpPr>
        <a:xfrm>
          <a:off x="0" y="0"/>
          <a:ext cx="0" cy="0"/>
          <a:chOff x="0" y="0"/>
          <a:chExt cx="0" cy="0"/>
        </a:xfrm>
      </p:grpSpPr>
      <p:sp>
        <p:nvSpPr>
          <p:cNvPr id="37" name="Google Shape;37;p33"/>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8" name="Google Shape;38;p33"/>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39" name="Google Shape;39;p33"/>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40" name="Google Shape;40;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
        <p:nvSpPr>
          <p:cNvPr id="44" name="Google Shape;44;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
        <p:cNvGrpSpPr/>
        <p:nvPr/>
      </p:nvGrpSpPr>
      <p:grpSpPr>
        <a:xfrm>
          <a:off x="0" y="0"/>
          <a:ext cx="0" cy="0"/>
          <a:chOff x="0" y="0"/>
          <a:chExt cx="0" cy="0"/>
        </a:xfrm>
      </p:grpSpPr>
      <p:sp>
        <p:nvSpPr>
          <p:cNvPr id="48" name="Google Shape;48;p3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9" name="Google Shape;49;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2"/>
        <p:cNvGrpSpPr/>
        <p:nvPr/>
      </p:nvGrpSpPr>
      <p:grpSpPr>
        <a:xfrm>
          <a:off x="0" y="0"/>
          <a:ext cx="0" cy="0"/>
          <a:chOff x="0" y="0"/>
          <a:chExt cx="0" cy="0"/>
        </a:xfrm>
      </p:grpSpPr>
      <p:sp>
        <p:nvSpPr>
          <p:cNvPr id="53" name="Google Shape;53;p3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4" name="Google Shape;54;p3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5" name="Google Shape;55;p3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6" name="Google Shape;56;p3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7" name="Google Shape;57;p3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8" name="Google Shape;58;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1"/>
        <p:cNvGrpSpPr/>
        <p:nvPr/>
      </p:nvGrpSpPr>
      <p:grpSpPr>
        <a:xfrm>
          <a:off x="0" y="0"/>
          <a:ext cx="0" cy="0"/>
          <a:chOff x="0" y="0"/>
          <a:chExt cx="0" cy="0"/>
        </a:xfrm>
      </p:grpSpPr>
      <p:sp>
        <p:nvSpPr>
          <p:cNvPr id="62" name="Google Shape;62;p3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3" name="Google Shape;63;p3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4" name="Google Shape;64;p3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5" name="Google Shape;65;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7" name="Google Shape;7;p28"/>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9" name="Google Shape;9;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10" name="Google Shape;10;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pic>
        <p:nvPicPr>
          <p:cNvPr id="3" name="Picture 2" descr="Background pattern&#10;&#10;Description automatically generated">
            <a:extLst>
              <a:ext uri="{FF2B5EF4-FFF2-40B4-BE49-F238E27FC236}">
                <a16:creationId xmlns:a16="http://schemas.microsoft.com/office/drawing/2014/main" id="{79481E68-2913-6F4F-C5F4-2BB00390B772}"/>
              </a:ext>
            </a:extLst>
          </p:cNvPr>
          <p:cNvPicPr>
            <a:picLocks noChangeAspect="1"/>
          </p:cNvPicPr>
          <p:nvPr userDrawn="1"/>
        </p:nvPicPr>
        <p:blipFill>
          <a:blip r:embed="rId13"/>
          <a:stretch>
            <a:fillRect/>
          </a:stretch>
        </p:blipFill>
        <p:spPr>
          <a:xfrm>
            <a:off x="3797" y="0"/>
            <a:ext cx="9136405" cy="6858000"/>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p:cNvPicPr preferRelativeResize="0"/>
          <p:nvPr/>
        </p:nvPicPr>
        <p:blipFill>
          <a:blip r:embed="rId3"/>
          <a:srcRect/>
          <a:stretch/>
        </p:blipFill>
        <p:spPr>
          <a:xfrm>
            <a:off x="4855" y="0"/>
            <a:ext cx="9134289" cy="685641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g10a2a4cf63c_1_127"/>
          <p:cNvSpPr txBox="1">
            <a:spLocks noGrp="1"/>
          </p:cNvSpPr>
          <p:nvPr>
            <p:ph type="title"/>
          </p:nvPr>
        </p:nvSpPr>
        <p:spPr>
          <a:xfrm>
            <a:off x="457200" y="160942"/>
            <a:ext cx="8229600" cy="1200288"/>
          </a:xfrm>
          <a:prstGeom prst="rect">
            <a:avLst/>
          </a:prstGeom>
        </p:spPr>
        <p:txBody>
          <a:bodyPr spcFirstLastPara="1" wrap="square" lIns="91425" tIns="45700" rIns="91425" bIns="45700" anchor="ctr" anchorCtr="0">
            <a:spAutoFit/>
          </a:bodyPr>
          <a:lstStyle/>
          <a:p>
            <a:pPr marL="0" lvl="0" indent="0" algn="ctr" rtl="0">
              <a:spcBef>
                <a:spcPts val="0"/>
              </a:spcBef>
              <a:spcAft>
                <a:spcPts val="0"/>
              </a:spcAft>
              <a:buNone/>
            </a:pPr>
            <a:r>
              <a:rPr lang="en-US" sz="3600" b="1" dirty="0">
                <a:latin typeface="Arial Black" panose="020B0A04020102020204" pitchFamily="34" charset="0"/>
              </a:rPr>
              <a:t>PARTE TRES </a:t>
            </a:r>
            <a:endParaRPr sz="3600" b="1" dirty="0">
              <a:latin typeface="Arial Black" panose="020B0A04020102020204" pitchFamily="34" charset="0"/>
            </a:endParaRPr>
          </a:p>
          <a:p>
            <a:pPr marL="0" lvl="0" indent="0" algn="ctr" rtl="0">
              <a:spcBef>
                <a:spcPts val="0"/>
              </a:spcBef>
              <a:spcAft>
                <a:spcPts val="0"/>
              </a:spcAft>
              <a:buNone/>
            </a:pPr>
            <a:r>
              <a:rPr lang="en-US" sz="3600" b="1" dirty="0" err="1">
                <a:latin typeface="Arial Black" panose="020B0A04020102020204" pitchFamily="34" charset="0"/>
              </a:rPr>
              <a:t>Reto</a:t>
            </a:r>
            <a:r>
              <a:rPr lang="en-US" sz="3600" b="1" dirty="0">
                <a:latin typeface="Arial Black" panose="020B0A04020102020204" pitchFamily="34" charset="0"/>
              </a:rPr>
              <a:t> #3 - </a:t>
            </a:r>
            <a:r>
              <a:rPr lang="en-US" sz="3600" b="1" dirty="0" err="1">
                <a:latin typeface="Arial Black" panose="020B0A04020102020204" pitchFamily="34" charset="0"/>
              </a:rPr>
              <a:t>Confianza</a:t>
            </a:r>
            <a:endParaRPr sz="3600" b="1" dirty="0">
              <a:latin typeface="Arial Black" panose="020B0A04020102020204" pitchFamily="34" charset="0"/>
            </a:endParaRPr>
          </a:p>
        </p:txBody>
      </p:sp>
      <p:sp>
        <p:nvSpPr>
          <p:cNvPr id="208" name="Google Shape;208;g10a2a4cf63c_1_127"/>
          <p:cNvSpPr txBox="1">
            <a:spLocks noGrp="1"/>
          </p:cNvSpPr>
          <p:nvPr>
            <p:ph type="body" idx="1"/>
          </p:nvPr>
        </p:nvSpPr>
        <p:spPr>
          <a:xfrm>
            <a:off x="457200" y="1497300"/>
            <a:ext cx="8229600" cy="4431942"/>
          </a:xfrm>
          <a:prstGeom prst="rect">
            <a:avLst/>
          </a:prstGeom>
        </p:spPr>
        <p:txBody>
          <a:bodyPr spcFirstLastPara="1" wrap="square" lIns="91425" tIns="45700" rIns="91425" bIns="45700" anchor="t" anchorCtr="0">
            <a:spAutoFit/>
          </a:bodyPr>
          <a:lstStyle/>
          <a:p>
            <a:pPr marL="0" lvl="0" indent="0" algn="l" rtl="0">
              <a:spcBef>
                <a:spcPts val="360"/>
              </a:spcBef>
              <a:spcAft>
                <a:spcPts val="1200"/>
              </a:spcAft>
              <a:buNone/>
            </a:pPr>
            <a:r>
              <a:rPr lang="en-US" sz="2000" i="1" dirty="0"/>
              <a:t>La forma </a:t>
            </a:r>
            <a:r>
              <a:rPr lang="en-US" sz="2000" i="1" dirty="0" err="1"/>
              <a:t>en</a:t>
            </a:r>
            <a:r>
              <a:rPr lang="en-US" sz="2000" i="1" dirty="0"/>
              <a:t> que </a:t>
            </a:r>
            <a:r>
              <a:rPr lang="en-US" sz="2000" i="1" dirty="0" err="1"/>
              <a:t>nos</a:t>
            </a:r>
            <a:r>
              <a:rPr lang="en-US" sz="2000" i="1" dirty="0"/>
              <a:t> </a:t>
            </a:r>
            <a:r>
              <a:rPr lang="en-US" sz="2000" i="1" dirty="0" err="1"/>
              <a:t>ganamos</a:t>
            </a:r>
            <a:r>
              <a:rPr lang="en-US" sz="2000" i="1" dirty="0"/>
              <a:t> la </a:t>
            </a:r>
            <a:r>
              <a:rPr lang="en-US" sz="2000" i="1" dirty="0" err="1"/>
              <a:t>confianza</a:t>
            </a:r>
            <a:r>
              <a:rPr lang="en-US" sz="2000" i="1" dirty="0"/>
              <a:t> es </a:t>
            </a:r>
            <a:r>
              <a:rPr lang="en-US" sz="2000" i="1" dirty="0" err="1"/>
              <a:t>comprendiendo</a:t>
            </a:r>
            <a:r>
              <a:rPr lang="en-US" sz="2000" i="1" dirty="0"/>
              <a:t> las </a:t>
            </a:r>
            <a:r>
              <a:rPr lang="en-US" sz="2000" i="1" dirty="0" err="1"/>
              <a:t>cualidades</a:t>
            </a:r>
            <a:r>
              <a:rPr lang="en-US" sz="2000" i="1" dirty="0"/>
              <a:t> del </a:t>
            </a:r>
            <a:r>
              <a:rPr lang="en-US" sz="2000" i="1" dirty="0" err="1"/>
              <a:t>liderazgo</a:t>
            </a:r>
            <a:r>
              <a:rPr lang="en-US" sz="2000" i="1" dirty="0"/>
              <a:t>. —Stan Toler</a:t>
            </a:r>
            <a:endParaRPr sz="2000" i="1" dirty="0"/>
          </a:p>
          <a:p>
            <a:pPr marL="0" lvl="0" indent="0" algn="l" rtl="0">
              <a:spcBef>
                <a:spcPts val="360"/>
              </a:spcBef>
              <a:spcAft>
                <a:spcPts val="1200"/>
              </a:spcAft>
              <a:buNone/>
            </a:pPr>
            <a:r>
              <a:rPr lang="en-US" sz="2200" b="1" i="1" dirty="0">
                <a:solidFill>
                  <a:srgbClr val="C41F31"/>
                </a:solidFill>
              </a:rPr>
              <a:t>	Clave: 10 </a:t>
            </a:r>
            <a:r>
              <a:rPr lang="en-US" sz="2200" b="1" i="1" dirty="0" err="1">
                <a:solidFill>
                  <a:srgbClr val="C41F31"/>
                </a:solidFill>
              </a:rPr>
              <a:t>Cualidades</a:t>
            </a:r>
            <a:r>
              <a:rPr lang="en-US" sz="2200" b="1" i="1" dirty="0">
                <a:solidFill>
                  <a:srgbClr val="C41F31"/>
                </a:solidFill>
              </a:rPr>
              <a:t> de </a:t>
            </a:r>
            <a:r>
              <a:rPr lang="en-US" sz="2200" b="1" i="1" dirty="0" err="1">
                <a:solidFill>
                  <a:srgbClr val="C41F31"/>
                </a:solidFill>
              </a:rPr>
              <a:t>Liderazgo</a:t>
            </a:r>
            <a:endParaRPr sz="2200" b="1" i="1" dirty="0">
              <a:solidFill>
                <a:srgbClr val="C41F31"/>
              </a:solidFill>
            </a:endParaRPr>
          </a:p>
          <a:p>
            <a:pPr lvl="1" indent="-368300">
              <a:spcAft>
                <a:spcPts val="1200"/>
              </a:spcAft>
              <a:buClr>
                <a:srgbClr val="C41F31"/>
              </a:buClr>
              <a:buSzPct val="150000"/>
              <a:buFont typeface="Arial" panose="020B0604020202020204" pitchFamily="34" charset="0"/>
              <a:buChar char="•"/>
            </a:pPr>
            <a:r>
              <a:rPr lang="en-US" sz="2000" b="1" i="1" dirty="0" err="1"/>
              <a:t>Lealtad</a:t>
            </a:r>
            <a:endParaRPr sz="2000" b="1" i="1" dirty="0"/>
          </a:p>
          <a:p>
            <a:pPr marL="1346200" lvl="2">
              <a:spcBef>
                <a:spcPts val="0"/>
              </a:spcBef>
              <a:spcAft>
                <a:spcPts val="1200"/>
              </a:spcAft>
              <a:buSzPct val="150000"/>
              <a:buFont typeface="Arial" panose="020B0604020202020204" pitchFamily="34" charset="0"/>
              <a:buChar char="•"/>
            </a:pPr>
            <a:r>
              <a:rPr lang="en-US" sz="2000" dirty="0"/>
              <a:t>Las personas </a:t>
            </a:r>
            <a:r>
              <a:rPr lang="en-US" sz="2000" dirty="0" err="1"/>
              <a:t>te</a:t>
            </a:r>
            <a:r>
              <a:rPr lang="en-US" sz="2000" dirty="0"/>
              <a:t> </a:t>
            </a:r>
            <a:r>
              <a:rPr lang="en-US" sz="2000" dirty="0" err="1"/>
              <a:t>serán</a:t>
            </a:r>
            <a:r>
              <a:rPr lang="en-US" sz="2000" dirty="0"/>
              <a:t> </a:t>
            </a:r>
            <a:r>
              <a:rPr lang="en-US" sz="2000" dirty="0" err="1"/>
              <a:t>leales</a:t>
            </a:r>
            <a:r>
              <a:rPr lang="en-US" sz="2000" dirty="0"/>
              <a:t> </a:t>
            </a:r>
            <a:r>
              <a:rPr lang="en-US" sz="2000" dirty="0" err="1"/>
              <a:t>cuando</a:t>
            </a:r>
            <a:r>
              <a:rPr lang="en-US" sz="2000" dirty="0"/>
              <a:t> </a:t>
            </a:r>
            <a:r>
              <a:rPr lang="en-US" sz="2000" dirty="0" err="1"/>
              <a:t>sepan</a:t>
            </a:r>
            <a:r>
              <a:rPr lang="en-US" sz="2000" dirty="0"/>
              <a:t> que </a:t>
            </a:r>
            <a:r>
              <a:rPr lang="en-US" sz="2000" dirty="0" err="1"/>
              <a:t>eres</a:t>
            </a:r>
            <a:r>
              <a:rPr lang="en-US" sz="2000" dirty="0"/>
              <a:t> </a:t>
            </a:r>
            <a:r>
              <a:rPr lang="en-US" sz="2000" dirty="0" err="1"/>
              <a:t>fiel</a:t>
            </a:r>
            <a:r>
              <a:rPr lang="en-US" sz="2000" dirty="0"/>
              <a:t> a </a:t>
            </a:r>
            <a:r>
              <a:rPr lang="en-US" sz="2000" dirty="0" err="1"/>
              <a:t>ellas</a:t>
            </a:r>
            <a:r>
              <a:rPr lang="en-US" sz="2000" dirty="0"/>
              <a:t>.</a:t>
            </a:r>
            <a:endParaRPr sz="2000" dirty="0"/>
          </a:p>
          <a:p>
            <a:pPr lvl="1" indent="-368300">
              <a:spcBef>
                <a:spcPts val="0"/>
              </a:spcBef>
              <a:spcAft>
                <a:spcPts val="1200"/>
              </a:spcAft>
              <a:buClr>
                <a:srgbClr val="C41F31"/>
              </a:buClr>
              <a:buSzPct val="150000"/>
              <a:buFont typeface="Arial" panose="020B0604020202020204" pitchFamily="34" charset="0"/>
              <a:buChar char="•"/>
            </a:pPr>
            <a:r>
              <a:rPr lang="en-US" sz="2000" b="1" i="1" dirty="0" err="1"/>
              <a:t>Empatía</a:t>
            </a:r>
            <a:endParaRPr sz="2000" b="1" i="1" dirty="0"/>
          </a:p>
          <a:p>
            <a:pPr lvl="2" indent="-368300">
              <a:spcBef>
                <a:spcPts val="0"/>
              </a:spcBef>
              <a:spcAft>
                <a:spcPts val="1200"/>
              </a:spcAft>
              <a:buSzPct val="150000"/>
              <a:buFont typeface="Arial" panose="020B0604020202020204" pitchFamily="34" charset="0"/>
              <a:buChar char="•"/>
            </a:pPr>
            <a:r>
              <a:rPr lang="en-US" sz="2000" dirty="0"/>
              <a:t>A las personas no les </a:t>
            </a:r>
            <a:r>
              <a:rPr lang="en-US" sz="2000" dirty="0" err="1"/>
              <a:t>importa</a:t>
            </a:r>
            <a:r>
              <a:rPr lang="en-US" sz="2000" dirty="0"/>
              <a:t> </a:t>
            </a:r>
            <a:r>
              <a:rPr lang="en-US" sz="2000" dirty="0" err="1"/>
              <a:t>cuánto</a:t>
            </a:r>
            <a:r>
              <a:rPr lang="en-US" sz="2000" dirty="0"/>
              <a:t> sabes, hasta que </a:t>
            </a:r>
            <a:r>
              <a:rPr lang="en-US" sz="2000" dirty="0" err="1"/>
              <a:t>sepan</a:t>
            </a:r>
            <a:r>
              <a:rPr lang="en-US" sz="2000" dirty="0"/>
              <a:t> </a:t>
            </a:r>
            <a:r>
              <a:rPr lang="en-US" sz="2000" dirty="0" err="1"/>
              <a:t>cuánto</a:t>
            </a:r>
            <a:r>
              <a:rPr lang="en-US" sz="2000" dirty="0"/>
              <a:t> </a:t>
            </a:r>
            <a:r>
              <a:rPr lang="en-US" sz="2000" dirty="0" err="1"/>
              <a:t>te</a:t>
            </a:r>
            <a:r>
              <a:rPr lang="en-US" sz="2000" dirty="0"/>
              <a:t> </a:t>
            </a:r>
            <a:r>
              <a:rPr lang="en-US" sz="2000" dirty="0" err="1"/>
              <a:t>preocupas</a:t>
            </a:r>
            <a:r>
              <a:rPr lang="en-US" sz="2000" dirty="0"/>
              <a:t>. (John C. Maxwell)</a:t>
            </a:r>
            <a:endParaRPr sz="2000" dirty="0"/>
          </a:p>
          <a:p>
            <a:pPr lvl="2" indent="-368300">
              <a:spcBef>
                <a:spcPts val="0"/>
              </a:spcBef>
              <a:spcAft>
                <a:spcPts val="1200"/>
              </a:spcAft>
              <a:buSzPct val="150000"/>
              <a:buFont typeface="Arial" panose="020B0604020202020204" pitchFamily="34" charset="0"/>
              <a:buChar char="•"/>
            </a:pPr>
            <a:r>
              <a:rPr lang="en-US" sz="2000" dirty="0" err="1"/>
              <a:t>Diga</a:t>
            </a:r>
            <a:r>
              <a:rPr lang="en-US" sz="2000" dirty="0"/>
              <a:t> "</a:t>
            </a:r>
            <a:r>
              <a:rPr lang="en-US" sz="2000" dirty="0" err="1"/>
              <a:t>te</a:t>
            </a:r>
            <a:r>
              <a:rPr lang="en-US" sz="2000" dirty="0"/>
              <a:t> </a:t>
            </a:r>
            <a:r>
              <a:rPr lang="en-US" sz="2000" dirty="0" err="1"/>
              <a:t>amo</a:t>
            </a:r>
            <a:r>
              <a:rPr lang="en-US" sz="2000" dirty="0"/>
              <a:t>” a menudo con </a:t>
            </a:r>
            <a:r>
              <a:rPr lang="en-US" sz="2000" dirty="0" err="1"/>
              <a:t>tus</a:t>
            </a:r>
            <a:r>
              <a:rPr lang="en-US" sz="2000" dirty="0"/>
              <a:t> palabras, </a:t>
            </a:r>
            <a:r>
              <a:rPr lang="en-US" sz="2000" dirty="0" err="1"/>
              <a:t>expresiones</a:t>
            </a:r>
            <a:r>
              <a:rPr lang="en-US" sz="2000" dirty="0"/>
              <a:t> y </a:t>
            </a:r>
            <a:r>
              <a:rPr lang="en-US" sz="2000" dirty="0" err="1"/>
              <a:t>actos</a:t>
            </a:r>
            <a:r>
              <a:rPr lang="en-US" sz="2000" dirty="0"/>
              <a:t> de </a:t>
            </a:r>
            <a:r>
              <a:rPr lang="en-US" sz="2000" dirty="0" err="1"/>
              <a:t>bondad</a:t>
            </a:r>
            <a:r>
              <a:rPr lang="en-US" sz="2000" dirty="0"/>
              <a:t>.</a:t>
            </a:r>
            <a:endParaRPr sz="2000" dirty="0"/>
          </a:p>
        </p:txBody>
      </p:sp>
      <p:pic>
        <p:nvPicPr>
          <p:cNvPr id="5" name="officeArt object" descr="*">
            <a:extLst>
              <a:ext uri="{FF2B5EF4-FFF2-40B4-BE49-F238E27FC236}">
                <a16:creationId xmlns:a16="http://schemas.microsoft.com/office/drawing/2014/main" id="{55DEB794-8AE5-C559-BCAC-CA7EA13BD27A}"/>
              </a:ext>
            </a:extLst>
          </p:cNvPr>
          <p:cNvPicPr/>
          <p:nvPr/>
        </p:nvPicPr>
        <p:blipFill>
          <a:blip r:embed="rId3"/>
          <a:stretch>
            <a:fillRect/>
          </a:stretch>
        </p:blipFill>
        <p:spPr>
          <a:xfrm>
            <a:off x="985353" y="2507289"/>
            <a:ext cx="378761" cy="156782"/>
          </a:xfrm>
          <a:prstGeom prst="rect">
            <a:avLst/>
          </a:prstGeom>
          <a:ln w="12700" cap="flat">
            <a:noFill/>
            <a:miter lim="400000"/>
          </a:ln>
          <a:effectLst/>
        </p:spPr>
      </p:pic>
      <p:sp>
        <p:nvSpPr>
          <p:cNvPr id="6" name="Google Shape;102;g10a52b2144b_0_86">
            <a:extLst>
              <a:ext uri="{FF2B5EF4-FFF2-40B4-BE49-F238E27FC236}">
                <a16:creationId xmlns:a16="http://schemas.microsoft.com/office/drawing/2014/main" id="{BFA772FF-AA3F-3205-D9EB-86B58707D6F5}"/>
              </a:ext>
            </a:extLst>
          </p:cNvPr>
          <p:cNvSpPr txBox="1">
            <a:spLocks/>
          </p:cNvSpPr>
          <p:nvPr/>
        </p:nvSpPr>
        <p:spPr>
          <a:xfrm>
            <a:off x="298939" y="6101689"/>
            <a:ext cx="4273061" cy="400069"/>
          </a:xfrm>
          <a:prstGeom prst="rect">
            <a:avLst/>
          </a:prstGeom>
          <a:noFill/>
          <a:ln>
            <a:noFill/>
          </a:ln>
        </p:spPr>
        <p:txBody>
          <a:bodyPr spcFirstLastPara="1" wrap="square" lIns="91425" tIns="45700" rIns="91425" bIns="45700" anchor="ctr" anchorCtr="0">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pPr algn="l"/>
            <a:r>
              <a:rPr lang="en-US" sz="2000" b="1" dirty="0">
                <a:solidFill>
                  <a:srgbClr val="C41F31"/>
                </a:solidFill>
                <a:latin typeface="Arial Black" panose="020B0A04020102020204" pitchFamily="34" charset="0"/>
              </a:rPr>
              <a:t>FORMACIÓN DE CARÁCTER</a:t>
            </a:r>
          </a:p>
        </p:txBody>
      </p:sp>
      <p:pic>
        <p:nvPicPr>
          <p:cNvPr id="7" name="Picture 6" descr="Text, logo, company name&#10;&#10;Description automatically generated">
            <a:extLst>
              <a:ext uri="{FF2B5EF4-FFF2-40B4-BE49-F238E27FC236}">
                <a16:creationId xmlns:a16="http://schemas.microsoft.com/office/drawing/2014/main" id="{E03A0740-F0AA-B211-0CCA-C49D975F898B}"/>
              </a:ext>
            </a:extLst>
          </p:cNvPr>
          <p:cNvPicPr>
            <a:picLocks noChangeAspect="1"/>
          </p:cNvPicPr>
          <p:nvPr/>
        </p:nvPicPr>
        <p:blipFill>
          <a:blip r:embed="rId4"/>
          <a:stretch>
            <a:fillRect/>
          </a:stretch>
        </p:blipFill>
        <p:spPr>
          <a:xfrm>
            <a:off x="7936878" y="5616900"/>
            <a:ext cx="1042644" cy="1110605"/>
          </a:xfrm>
          <a:prstGeom prst="rect">
            <a:avLst/>
          </a:prstGeom>
        </p:spPr>
      </p:pic>
      <p:cxnSp>
        <p:nvCxnSpPr>
          <p:cNvPr id="8" name="Straight Connector 7">
            <a:extLst>
              <a:ext uri="{FF2B5EF4-FFF2-40B4-BE49-F238E27FC236}">
                <a16:creationId xmlns:a16="http://schemas.microsoft.com/office/drawing/2014/main" id="{96380D6A-C78A-56E0-5163-A55365135434}"/>
              </a:ext>
            </a:extLst>
          </p:cNvPr>
          <p:cNvCxnSpPr>
            <a:cxnSpLocks/>
          </p:cNvCxnSpPr>
          <p:nvPr/>
        </p:nvCxnSpPr>
        <p:spPr>
          <a:xfrm>
            <a:off x="4281854" y="6294037"/>
            <a:ext cx="3472960" cy="0"/>
          </a:xfrm>
          <a:prstGeom prst="line">
            <a:avLst/>
          </a:prstGeom>
          <a:ln w="19050">
            <a:solidFill>
              <a:srgbClr val="C41F31"/>
            </a:solidFill>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g10a2a4cf63c_1_133"/>
          <p:cNvSpPr txBox="1">
            <a:spLocks noGrp="1"/>
          </p:cNvSpPr>
          <p:nvPr>
            <p:ph type="title"/>
          </p:nvPr>
        </p:nvSpPr>
        <p:spPr>
          <a:xfrm>
            <a:off x="457200" y="127042"/>
            <a:ext cx="8229600" cy="1200288"/>
          </a:xfrm>
          <a:prstGeom prst="rect">
            <a:avLst/>
          </a:prstGeom>
        </p:spPr>
        <p:txBody>
          <a:bodyPr spcFirstLastPara="1" wrap="square" lIns="91425" tIns="45700" rIns="91425" bIns="45700" anchor="ctr" anchorCtr="0">
            <a:spAutoFit/>
          </a:bodyPr>
          <a:lstStyle/>
          <a:p>
            <a:pPr marL="0" lvl="0" indent="0" algn="ctr" rtl="0">
              <a:spcBef>
                <a:spcPts val="0"/>
              </a:spcBef>
              <a:spcAft>
                <a:spcPts val="0"/>
              </a:spcAft>
              <a:buNone/>
            </a:pPr>
            <a:r>
              <a:rPr lang="en-US" sz="3600" b="1" dirty="0">
                <a:latin typeface="Arial Black" panose="020B0A04020102020204" pitchFamily="34" charset="0"/>
              </a:rPr>
              <a:t>PARTE TRES </a:t>
            </a:r>
            <a:endParaRPr sz="3600" b="1" dirty="0">
              <a:latin typeface="Arial Black" panose="020B0A04020102020204" pitchFamily="34" charset="0"/>
            </a:endParaRPr>
          </a:p>
          <a:p>
            <a:pPr marL="0" lvl="0" indent="0" algn="ctr" rtl="0">
              <a:spcBef>
                <a:spcPts val="0"/>
              </a:spcBef>
              <a:spcAft>
                <a:spcPts val="0"/>
              </a:spcAft>
              <a:buNone/>
            </a:pPr>
            <a:r>
              <a:rPr lang="en-US" sz="3600" b="1" dirty="0" err="1">
                <a:latin typeface="Arial Black" panose="020B0A04020102020204" pitchFamily="34" charset="0"/>
              </a:rPr>
              <a:t>Reto</a:t>
            </a:r>
            <a:r>
              <a:rPr lang="en-US" sz="3600" b="1" dirty="0">
                <a:latin typeface="Arial Black" panose="020B0A04020102020204" pitchFamily="34" charset="0"/>
              </a:rPr>
              <a:t> #3 - </a:t>
            </a:r>
            <a:r>
              <a:rPr lang="en-US" sz="3600" b="1" dirty="0" err="1">
                <a:latin typeface="Arial Black" panose="020B0A04020102020204" pitchFamily="34" charset="0"/>
              </a:rPr>
              <a:t>Confianza</a:t>
            </a:r>
            <a:endParaRPr b="1" dirty="0">
              <a:latin typeface="Arial Black" panose="020B0A04020102020204" pitchFamily="34" charset="0"/>
            </a:endParaRPr>
          </a:p>
        </p:txBody>
      </p:sp>
      <p:sp>
        <p:nvSpPr>
          <p:cNvPr id="221" name="Google Shape;221;g10a2a4cf63c_1_133"/>
          <p:cNvSpPr txBox="1">
            <a:spLocks noGrp="1"/>
          </p:cNvSpPr>
          <p:nvPr>
            <p:ph type="body" idx="1"/>
          </p:nvPr>
        </p:nvSpPr>
        <p:spPr>
          <a:xfrm>
            <a:off x="457200" y="1432288"/>
            <a:ext cx="8229600" cy="4575571"/>
          </a:xfrm>
          <a:prstGeom prst="rect">
            <a:avLst/>
          </a:prstGeom>
        </p:spPr>
        <p:txBody>
          <a:bodyPr spcFirstLastPara="1" wrap="square" lIns="91425" tIns="45700" rIns="91425" bIns="45700" anchor="t" anchorCtr="0">
            <a:spAutoFit/>
          </a:bodyPr>
          <a:lstStyle/>
          <a:p>
            <a:pPr marL="0" lvl="0" indent="0" algn="l" rtl="0">
              <a:spcBef>
                <a:spcPts val="360"/>
              </a:spcBef>
              <a:spcAft>
                <a:spcPts val="0"/>
              </a:spcAft>
              <a:buNone/>
            </a:pPr>
            <a:r>
              <a:rPr lang="en-US" sz="2000" i="1" dirty="0"/>
              <a:t>La forma </a:t>
            </a:r>
            <a:r>
              <a:rPr lang="en-US" sz="2000" i="1" dirty="0" err="1"/>
              <a:t>en</a:t>
            </a:r>
            <a:r>
              <a:rPr lang="en-US" sz="2000" i="1" dirty="0"/>
              <a:t> que </a:t>
            </a:r>
            <a:r>
              <a:rPr lang="en-US" sz="2000" i="1" dirty="0" err="1"/>
              <a:t>nos</a:t>
            </a:r>
            <a:r>
              <a:rPr lang="en-US" sz="2000" i="1" dirty="0"/>
              <a:t> </a:t>
            </a:r>
            <a:r>
              <a:rPr lang="en-US" sz="2000" i="1" dirty="0" err="1"/>
              <a:t>ganamos</a:t>
            </a:r>
            <a:r>
              <a:rPr lang="en-US" sz="2000" i="1" dirty="0"/>
              <a:t> la </a:t>
            </a:r>
            <a:r>
              <a:rPr lang="en-US" sz="2000" i="1" dirty="0" err="1"/>
              <a:t>confianza</a:t>
            </a:r>
            <a:r>
              <a:rPr lang="en-US" sz="2000" i="1" dirty="0"/>
              <a:t> es </a:t>
            </a:r>
            <a:r>
              <a:rPr lang="en-US" sz="2000" i="1" dirty="0" err="1"/>
              <a:t>comprendiendo</a:t>
            </a:r>
            <a:r>
              <a:rPr lang="en-US" sz="2000" i="1" dirty="0"/>
              <a:t> las </a:t>
            </a:r>
            <a:r>
              <a:rPr lang="en-US" sz="2000" i="1" dirty="0" err="1"/>
              <a:t>cualidades</a:t>
            </a:r>
            <a:r>
              <a:rPr lang="en-US" sz="2000" i="1" dirty="0"/>
              <a:t> del </a:t>
            </a:r>
            <a:r>
              <a:rPr lang="en-US" sz="2000" i="1" dirty="0" err="1"/>
              <a:t>liderazgo</a:t>
            </a:r>
            <a:r>
              <a:rPr lang="en-US" sz="2000" i="1" dirty="0"/>
              <a:t>. </a:t>
            </a:r>
          </a:p>
          <a:p>
            <a:pPr marL="0" lvl="0" indent="0" algn="r" rtl="0">
              <a:spcBef>
                <a:spcPts val="360"/>
              </a:spcBef>
              <a:spcAft>
                <a:spcPts val="0"/>
              </a:spcAft>
              <a:buNone/>
            </a:pPr>
            <a:r>
              <a:rPr lang="en-US" sz="2000" i="1" dirty="0"/>
              <a:t>—Stan Toler</a:t>
            </a:r>
            <a:endParaRPr sz="2000" i="1" dirty="0"/>
          </a:p>
          <a:p>
            <a:pPr marL="0" lvl="0" indent="0" algn="l" rtl="0">
              <a:spcBef>
                <a:spcPts val="360"/>
              </a:spcBef>
              <a:spcAft>
                <a:spcPts val="0"/>
              </a:spcAft>
              <a:buNone/>
            </a:pPr>
            <a:r>
              <a:rPr lang="en-US" sz="2200" b="1" i="1" dirty="0">
                <a:solidFill>
                  <a:srgbClr val="C41F31"/>
                </a:solidFill>
              </a:rPr>
              <a:t>	Clave: 10 </a:t>
            </a:r>
            <a:r>
              <a:rPr lang="en-US" sz="2200" b="1" i="1" dirty="0" err="1">
                <a:solidFill>
                  <a:srgbClr val="C41F31"/>
                </a:solidFill>
              </a:rPr>
              <a:t>Cualidades</a:t>
            </a:r>
            <a:r>
              <a:rPr lang="en-US" sz="2200" b="1" i="1" dirty="0">
                <a:solidFill>
                  <a:srgbClr val="C41F31"/>
                </a:solidFill>
              </a:rPr>
              <a:t> de </a:t>
            </a:r>
            <a:r>
              <a:rPr lang="en-US" sz="2200" b="1" i="1" dirty="0" err="1">
                <a:solidFill>
                  <a:srgbClr val="C41F31"/>
                </a:solidFill>
              </a:rPr>
              <a:t>Liderazgo</a:t>
            </a:r>
            <a:endParaRPr sz="2200" b="1" i="1" dirty="0">
              <a:solidFill>
                <a:srgbClr val="C41F31"/>
              </a:solidFill>
            </a:endParaRPr>
          </a:p>
          <a:p>
            <a:pPr marL="0" lvl="0" indent="0" algn="l" rtl="0">
              <a:spcBef>
                <a:spcPts val="360"/>
              </a:spcBef>
              <a:spcAft>
                <a:spcPts val="0"/>
              </a:spcAft>
              <a:buNone/>
            </a:pPr>
            <a:endParaRPr sz="1200" b="1" i="1" dirty="0"/>
          </a:p>
          <a:p>
            <a:pPr lvl="1" indent="-368300">
              <a:buClr>
                <a:srgbClr val="C41F31"/>
              </a:buClr>
              <a:buSzPct val="150000"/>
              <a:buFont typeface="Arial" panose="020B0604020202020204" pitchFamily="34" charset="0"/>
              <a:buChar char="•"/>
            </a:pPr>
            <a:r>
              <a:rPr lang="en-US" sz="2000" b="1" i="1" dirty="0"/>
              <a:t>Fervor</a:t>
            </a:r>
            <a:endParaRPr sz="2000" b="1" i="1" dirty="0"/>
          </a:p>
          <a:p>
            <a:pPr marL="0" lvl="0" indent="0" algn="l" rtl="0">
              <a:spcBef>
                <a:spcPts val="360"/>
              </a:spcBef>
              <a:spcAft>
                <a:spcPts val="0"/>
              </a:spcAft>
              <a:buNone/>
            </a:pPr>
            <a:endParaRPr sz="1200" b="1" i="1" dirty="0"/>
          </a:p>
          <a:p>
            <a:pPr lvl="2" indent="-368300">
              <a:buSzPct val="150000"/>
              <a:buFont typeface="Arial" panose="020B0604020202020204" pitchFamily="34" charset="0"/>
              <a:buChar char="•"/>
            </a:pPr>
            <a:r>
              <a:rPr lang="en-US" sz="2000" dirty="0"/>
              <a:t>La </a:t>
            </a:r>
            <a:r>
              <a:rPr lang="en-US" sz="2000" dirty="0" err="1"/>
              <a:t>gente</a:t>
            </a:r>
            <a:r>
              <a:rPr lang="en-US" sz="2000" dirty="0"/>
              <a:t> </a:t>
            </a:r>
            <a:r>
              <a:rPr lang="en-US" sz="2000" dirty="0" err="1"/>
              <a:t>necesita</a:t>
            </a:r>
            <a:r>
              <a:rPr lang="en-US" sz="2000" dirty="0"/>
              <a:t> saber que </a:t>
            </a:r>
            <a:r>
              <a:rPr lang="en-US" sz="2000" dirty="0" err="1"/>
              <a:t>usted</a:t>
            </a:r>
            <a:r>
              <a:rPr lang="en-US" sz="2000" dirty="0"/>
              <a:t> opera con </a:t>
            </a:r>
            <a:r>
              <a:rPr lang="en-US" sz="2000" dirty="0" err="1"/>
              <a:t>audacia</a:t>
            </a:r>
            <a:r>
              <a:rPr lang="en-US" sz="2000" dirty="0"/>
              <a:t> y </a:t>
            </a:r>
            <a:r>
              <a:rPr lang="en-US" sz="2000" dirty="0" err="1"/>
              <a:t>poder</a:t>
            </a:r>
            <a:r>
              <a:rPr lang="en-US" sz="2000" dirty="0"/>
              <a:t>.</a:t>
            </a:r>
            <a:endParaRPr sz="2000" dirty="0"/>
          </a:p>
          <a:p>
            <a:pPr marL="0" lvl="0" indent="0" algn="l" rtl="0">
              <a:spcBef>
                <a:spcPts val="360"/>
              </a:spcBef>
              <a:spcAft>
                <a:spcPts val="0"/>
              </a:spcAft>
              <a:buNone/>
            </a:pPr>
            <a:endParaRPr sz="1200" dirty="0"/>
          </a:p>
          <a:p>
            <a:pPr marL="457200" lvl="0" indent="0" algn="l" rtl="0">
              <a:spcBef>
                <a:spcPts val="360"/>
              </a:spcBef>
              <a:spcAft>
                <a:spcPts val="0"/>
              </a:spcAft>
              <a:buNone/>
            </a:pPr>
            <a:r>
              <a:rPr lang="en-US" sz="2000" i="1" dirty="0"/>
              <a:t>Y </a:t>
            </a:r>
            <a:r>
              <a:rPr lang="en-US" sz="2000" i="1" dirty="0" err="1"/>
              <a:t>cuando</a:t>
            </a:r>
            <a:r>
              <a:rPr lang="en-US" sz="2000" i="1" dirty="0"/>
              <a:t> </a:t>
            </a:r>
            <a:r>
              <a:rPr lang="en-US" sz="2000" i="1" dirty="0" err="1"/>
              <a:t>hubieron</a:t>
            </a:r>
            <a:r>
              <a:rPr lang="en-US" sz="2000" i="1" dirty="0"/>
              <a:t> </a:t>
            </a:r>
            <a:r>
              <a:rPr lang="en-US" sz="2000" i="1" dirty="0" err="1"/>
              <a:t>orado</a:t>
            </a:r>
            <a:r>
              <a:rPr lang="en-US" sz="2000" i="1" dirty="0"/>
              <a:t>, </a:t>
            </a:r>
            <a:r>
              <a:rPr lang="en-US" sz="2000" i="1" dirty="0" err="1"/>
              <a:t>el</a:t>
            </a:r>
            <a:r>
              <a:rPr lang="en-US" sz="2000" i="1" dirty="0"/>
              <a:t> </a:t>
            </a:r>
            <a:r>
              <a:rPr lang="en-US" sz="2000" i="1" dirty="0" err="1"/>
              <a:t>lugar</a:t>
            </a:r>
            <a:r>
              <a:rPr lang="en-US" sz="2000" i="1" dirty="0"/>
              <a:t> </a:t>
            </a:r>
            <a:r>
              <a:rPr lang="en-US" sz="2000" i="1" dirty="0" err="1"/>
              <a:t>donde</a:t>
            </a:r>
            <a:r>
              <a:rPr lang="en-US" sz="2000" i="1" dirty="0"/>
              <a:t> </a:t>
            </a:r>
            <a:r>
              <a:rPr lang="en-US" sz="2000" i="1" dirty="0" err="1"/>
              <a:t>estaban</a:t>
            </a:r>
            <a:r>
              <a:rPr lang="en-US" sz="2000" i="1" dirty="0"/>
              <a:t> </a:t>
            </a:r>
            <a:r>
              <a:rPr lang="en-US" sz="2000" i="1" dirty="0" err="1"/>
              <a:t>reunidos</a:t>
            </a:r>
            <a:r>
              <a:rPr lang="en-US" sz="2000" i="1" dirty="0"/>
              <a:t> se </a:t>
            </a:r>
            <a:r>
              <a:rPr lang="en-US" sz="2000" i="1" dirty="0" err="1"/>
              <a:t>estremeció</a:t>
            </a:r>
            <a:r>
              <a:rPr lang="en-US" sz="2000" i="1" dirty="0"/>
              <a:t>; y </a:t>
            </a:r>
            <a:r>
              <a:rPr lang="en-US" sz="2000" i="1" dirty="0" err="1"/>
              <a:t>todos</a:t>
            </a:r>
            <a:r>
              <a:rPr lang="en-US" sz="2000" i="1" dirty="0"/>
              <a:t> </a:t>
            </a:r>
            <a:r>
              <a:rPr lang="en-US" sz="2000" i="1" dirty="0" err="1"/>
              <a:t>fueron</a:t>
            </a:r>
            <a:r>
              <a:rPr lang="en-US" sz="2000" i="1" dirty="0"/>
              <a:t> </a:t>
            </a:r>
            <a:r>
              <a:rPr lang="en-US" sz="2000" i="1" dirty="0" err="1"/>
              <a:t>llenos</a:t>
            </a:r>
            <a:r>
              <a:rPr lang="en-US" sz="2000" i="1" dirty="0"/>
              <a:t> del </a:t>
            </a:r>
            <a:r>
              <a:rPr lang="en-US" sz="2000" i="1" dirty="0" err="1"/>
              <a:t>Espíritu</a:t>
            </a:r>
            <a:r>
              <a:rPr lang="en-US" sz="2000" i="1" dirty="0"/>
              <a:t> Santo, y </a:t>
            </a:r>
            <a:r>
              <a:rPr lang="en-US" sz="2000" i="1" dirty="0" err="1"/>
              <a:t>hablaban</a:t>
            </a:r>
            <a:r>
              <a:rPr lang="en-US" sz="2000" i="1" dirty="0"/>
              <a:t> la palabra de Dios con </a:t>
            </a:r>
            <a:r>
              <a:rPr lang="en-US" sz="2000" i="1" dirty="0" err="1"/>
              <a:t>denuedo</a:t>
            </a:r>
            <a:r>
              <a:rPr lang="en-US" sz="2000" i="1" dirty="0"/>
              <a:t> ... Y con gran </a:t>
            </a:r>
            <a:r>
              <a:rPr lang="en-US" sz="2000" i="1" dirty="0" err="1"/>
              <a:t>poder</a:t>
            </a:r>
            <a:r>
              <a:rPr lang="en-US" sz="2000" i="1" dirty="0"/>
              <a:t> </a:t>
            </a:r>
            <a:r>
              <a:rPr lang="en-US" sz="2000" i="1" dirty="0" err="1"/>
              <a:t>los</a:t>
            </a:r>
            <a:r>
              <a:rPr lang="en-US" sz="2000" i="1" dirty="0"/>
              <a:t> </a:t>
            </a:r>
            <a:r>
              <a:rPr lang="en-US" sz="2000" i="1" dirty="0" err="1"/>
              <a:t>apóstoles</a:t>
            </a:r>
            <a:r>
              <a:rPr lang="en-US" sz="2000" i="1" dirty="0"/>
              <a:t> </a:t>
            </a:r>
            <a:r>
              <a:rPr lang="en-US" sz="2000" i="1" dirty="0" err="1"/>
              <a:t>dieron</a:t>
            </a:r>
            <a:r>
              <a:rPr lang="en-US" sz="2000" i="1" dirty="0"/>
              <a:t> testimonio de la </a:t>
            </a:r>
            <a:r>
              <a:rPr lang="en-US" sz="2000" i="1" dirty="0" err="1"/>
              <a:t>resurrección</a:t>
            </a:r>
            <a:r>
              <a:rPr lang="en-US" sz="2000" i="1" dirty="0"/>
              <a:t> del </a:t>
            </a:r>
            <a:r>
              <a:rPr lang="en-US" sz="2000" i="1" dirty="0" err="1"/>
              <a:t>Señor</a:t>
            </a:r>
            <a:r>
              <a:rPr lang="en-US" sz="2000" i="1" dirty="0"/>
              <a:t> Jesús. Y gran </a:t>
            </a:r>
            <a:r>
              <a:rPr lang="en-US" sz="2000" i="1" dirty="0" err="1"/>
              <a:t>gracia</a:t>
            </a:r>
            <a:r>
              <a:rPr lang="en-US" sz="2000" i="1" dirty="0"/>
              <a:t> </a:t>
            </a:r>
            <a:r>
              <a:rPr lang="en-US" sz="2000" i="1" dirty="0" err="1"/>
              <a:t>fue</a:t>
            </a:r>
            <a:r>
              <a:rPr lang="en-US" sz="2000" i="1" dirty="0"/>
              <a:t> </a:t>
            </a:r>
            <a:r>
              <a:rPr lang="en-US" sz="2000" i="1" dirty="0" err="1"/>
              <a:t>sobre</a:t>
            </a:r>
            <a:r>
              <a:rPr lang="en-US" sz="2000" i="1" dirty="0"/>
              <a:t> </a:t>
            </a:r>
            <a:r>
              <a:rPr lang="en-US" sz="2000" i="1" dirty="0" err="1"/>
              <a:t>todos</a:t>
            </a:r>
            <a:r>
              <a:rPr lang="en-US" sz="2000" i="1" dirty="0"/>
              <a:t> </a:t>
            </a:r>
            <a:r>
              <a:rPr lang="en-US" sz="2000" i="1" dirty="0" err="1"/>
              <a:t>ellos</a:t>
            </a:r>
            <a:r>
              <a:rPr lang="en-US" sz="2000" i="1" dirty="0"/>
              <a:t>. </a:t>
            </a:r>
            <a:endParaRPr sz="2000" i="1" dirty="0"/>
          </a:p>
          <a:p>
            <a:pPr marL="457200" lvl="0" indent="0" algn="l" rtl="0">
              <a:spcBef>
                <a:spcPts val="360"/>
              </a:spcBef>
              <a:spcAft>
                <a:spcPts val="0"/>
              </a:spcAft>
              <a:buNone/>
            </a:pPr>
            <a:r>
              <a:rPr lang="en-US" sz="2000" i="1" dirty="0"/>
              <a:t>(</a:t>
            </a:r>
            <a:r>
              <a:rPr lang="en-US" sz="2000" i="1" dirty="0" err="1"/>
              <a:t>Hechos</a:t>
            </a:r>
            <a:r>
              <a:rPr lang="en-US" sz="2000" i="1" dirty="0"/>
              <a:t> 4:31)</a:t>
            </a:r>
            <a:endParaRPr sz="2000" i="1" dirty="0"/>
          </a:p>
        </p:txBody>
      </p:sp>
      <p:pic>
        <p:nvPicPr>
          <p:cNvPr id="5" name="officeArt object" descr="*">
            <a:extLst>
              <a:ext uri="{FF2B5EF4-FFF2-40B4-BE49-F238E27FC236}">
                <a16:creationId xmlns:a16="http://schemas.microsoft.com/office/drawing/2014/main" id="{84CB6D1E-6B12-2AAF-6050-E176284827F0}"/>
              </a:ext>
            </a:extLst>
          </p:cNvPr>
          <p:cNvPicPr/>
          <p:nvPr/>
        </p:nvPicPr>
        <p:blipFill>
          <a:blip r:embed="rId3"/>
          <a:stretch>
            <a:fillRect/>
          </a:stretch>
        </p:blipFill>
        <p:spPr>
          <a:xfrm>
            <a:off x="994146" y="2639174"/>
            <a:ext cx="378761" cy="156782"/>
          </a:xfrm>
          <a:prstGeom prst="rect">
            <a:avLst/>
          </a:prstGeom>
          <a:ln w="12700" cap="flat">
            <a:noFill/>
            <a:miter lim="400000"/>
          </a:ln>
          <a:effectLst/>
        </p:spPr>
      </p:pic>
      <p:sp>
        <p:nvSpPr>
          <p:cNvPr id="6" name="Google Shape;102;g10a52b2144b_0_86">
            <a:extLst>
              <a:ext uri="{FF2B5EF4-FFF2-40B4-BE49-F238E27FC236}">
                <a16:creationId xmlns:a16="http://schemas.microsoft.com/office/drawing/2014/main" id="{F1CA8913-D318-DD9C-6D12-87C1C926F839}"/>
              </a:ext>
            </a:extLst>
          </p:cNvPr>
          <p:cNvSpPr txBox="1">
            <a:spLocks/>
          </p:cNvSpPr>
          <p:nvPr/>
        </p:nvSpPr>
        <p:spPr>
          <a:xfrm>
            <a:off x="298939" y="6101689"/>
            <a:ext cx="4273061" cy="400069"/>
          </a:xfrm>
          <a:prstGeom prst="rect">
            <a:avLst/>
          </a:prstGeom>
          <a:noFill/>
          <a:ln>
            <a:noFill/>
          </a:ln>
        </p:spPr>
        <p:txBody>
          <a:bodyPr spcFirstLastPara="1" wrap="square" lIns="91425" tIns="45700" rIns="91425" bIns="45700" anchor="ctr" anchorCtr="0">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pPr algn="l"/>
            <a:r>
              <a:rPr lang="en-US" sz="2000" b="1" dirty="0">
                <a:solidFill>
                  <a:srgbClr val="C41F31"/>
                </a:solidFill>
                <a:latin typeface="Arial Black" panose="020B0A04020102020204" pitchFamily="34" charset="0"/>
              </a:rPr>
              <a:t>FORMACIÓN DE CARÁCTER</a:t>
            </a:r>
          </a:p>
        </p:txBody>
      </p:sp>
      <p:pic>
        <p:nvPicPr>
          <p:cNvPr id="7" name="Picture 6" descr="Text, logo, company name&#10;&#10;Description automatically generated">
            <a:extLst>
              <a:ext uri="{FF2B5EF4-FFF2-40B4-BE49-F238E27FC236}">
                <a16:creationId xmlns:a16="http://schemas.microsoft.com/office/drawing/2014/main" id="{B8CBFE67-91F9-3DB8-436B-2224F69874AA}"/>
              </a:ext>
            </a:extLst>
          </p:cNvPr>
          <p:cNvPicPr>
            <a:picLocks noChangeAspect="1"/>
          </p:cNvPicPr>
          <p:nvPr/>
        </p:nvPicPr>
        <p:blipFill>
          <a:blip r:embed="rId4"/>
          <a:stretch>
            <a:fillRect/>
          </a:stretch>
        </p:blipFill>
        <p:spPr>
          <a:xfrm>
            <a:off x="7936878" y="5616900"/>
            <a:ext cx="1042644" cy="1110605"/>
          </a:xfrm>
          <a:prstGeom prst="rect">
            <a:avLst/>
          </a:prstGeom>
        </p:spPr>
      </p:pic>
      <p:cxnSp>
        <p:nvCxnSpPr>
          <p:cNvPr id="8" name="Straight Connector 7">
            <a:extLst>
              <a:ext uri="{FF2B5EF4-FFF2-40B4-BE49-F238E27FC236}">
                <a16:creationId xmlns:a16="http://schemas.microsoft.com/office/drawing/2014/main" id="{D97E2175-EC22-D249-B4A4-AC6676A76BDD}"/>
              </a:ext>
            </a:extLst>
          </p:cNvPr>
          <p:cNvCxnSpPr>
            <a:cxnSpLocks/>
          </p:cNvCxnSpPr>
          <p:nvPr/>
        </p:nvCxnSpPr>
        <p:spPr>
          <a:xfrm>
            <a:off x="4281854" y="6294037"/>
            <a:ext cx="3472960" cy="0"/>
          </a:xfrm>
          <a:prstGeom prst="line">
            <a:avLst/>
          </a:prstGeom>
          <a:ln w="19050">
            <a:solidFill>
              <a:srgbClr val="C41F31"/>
            </a:solidFill>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10a2a4cf63c_1_141"/>
          <p:cNvSpPr txBox="1">
            <a:spLocks noGrp="1"/>
          </p:cNvSpPr>
          <p:nvPr>
            <p:ph type="title"/>
          </p:nvPr>
        </p:nvSpPr>
        <p:spPr>
          <a:xfrm>
            <a:off x="457200" y="127031"/>
            <a:ext cx="8229600" cy="1200288"/>
          </a:xfrm>
          <a:prstGeom prst="rect">
            <a:avLst/>
          </a:prstGeom>
        </p:spPr>
        <p:txBody>
          <a:bodyPr spcFirstLastPara="1" wrap="square" lIns="91425" tIns="45700" rIns="91425" bIns="45700" anchor="ctr" anchorCtr="0">
            <a:spAutoFit/>
          </a:bodyPr>
          <a:lstStyle/>
          <a:p>
            <a:pPr marL="0" lvl="0" indent="0" algn="ctr" rtl="0">
              <a:spcBef>
                <a:spcPts val="0"/>
              </a:spcBef>
              <a:spcAft>
                <a:spcPts val="0"/>
              </a:spcAft>
              <a:buNone/>
            </a:pPr>
            <a:r>
              <a:rPr lang="en-US" sz="3600" b="1" dirty="0">
                <a:latin typeface="Arial Black" panose="020B0A04020102020204" pitchFamily="34" charset="0"/>
              </a:rPr>
              <a:t>PARTE TRES </a:t>
            </a:r>
            <a:endParaRPr sz="3600" b="1" dirty="0">
              <a:latin typeface="Arial Black" panose="020B0A04020102020204" pitchFamily="34" charset="0"/>
            </a:endParaRPr>
          </a:p>
          <a:p>
            <a:pPr marL="0" lvl="0" indent="0" algn="ctr" rtl="0">
              <a:spcBef>
                <a:spcPts val="0"/>
              </a:spcBef>
              <a:spcAft>
                <a:spcPts val="0"/>
              </a:spcAft>
              <a:buNone/>
            </a:pPr>
            <a:r>
              <a:rPr lang="en-US" sz="3600" b="1" dirty="0" err="1">
                <a:latin typeface="Arial Black" panose="020B0A04020102020204" pitchFamily="34" charset="0"/>
              </a:rPr>
              <a:t>Reto</a:t>
            </a:r>
            <a:r>
              <a:rPr lang="en-US" sz="3600" b="1" dirty="0">
                <a:latin typeface="Arial Black" panose="020B0A04020102020204" pitchFamily="34" charset="0"/>
              </a:rPr>
              <a:t> #3 - </a:t>
            </a:r>
            <a:r>
              <a:rPr lang="en-US" sz="3600" b="1" dirty="0" err="1">
                <a:latin typeface="Arial Black" panose="020B0A04020102020204" pitchFamily="34" charset="0"/>
              </a:rPr>
              <a:t>Confianza</a:t>
            </a:r>
            <a:endParaRPr sz="3600" b="1" dirty="0">
              <a:latin typeface="Arial Black" panose="020B0A04020102020204" pitchFamily="34" charset="0"/>
            </a:endParaRPr>
          </a:p>
        </p:txBody>
      </p:sp>
      <p:sp>
        <p:nvSpPr>
          <p:cNvPr id="234" name="Google Shape;234;g10a2a4cf63c_1_141"/>
          <p:cNvSpPr txBox="1">
            <a:spLocks noGrp="1"/>
          </p:cNvSpPr>
          <p:nvPr>
            <p:ph type="body" idx="1"/>
          </p:nvPr>
        </p:nvSpPr>
        <p:spPr>
          <a:xfrm>
            <a:off x="457200" y="1321750"/>
            <a:ext cx="8229600" cy="2585283"/>
          </a:xfrm>
          <a:prstGeom prst="rect">
            <a:avLst/>
          </a:prstGeom>
        </p:spPr>
        <p:txBody>
          <a:bodyPr spcFirstLastPara="1" wrap="square" lIns="91425" tIns="45700" rIns="91425" bIns="45700" anchor="t" anchorCtr="0">
            <a:spAutoFit/>
          </a:bodyPr>
          <a:lstStyle/>
          <a:p>
            <a:pPr marL="0" lvl="0" indent="0" algn="l" rtl="0">
              <a:spcBef>
                <a:spcPts val="0"/>
              </a:spcBef>
              <a:buNone/>
            </a:pPr>
            <a:r>
              <a:rPr lang="en-US" sz="2000" i="1" dirty="0"/>
              <a:t>La forma </a:t>
            </a:r>
            <a:r>
              <a:rPr lang="en-US" sz="2000" i="1" dirty="0" err="1"/>
              <a:t>en</a:t>
            </a:r>
            <a:r>
              <a:rPr lang="en-US" sz="2000" i="1" dirty="0"/>
              <a:t> que </a:t>
            </a:r>
            <a:r>
              <a:rPr lang="en-US" sz="2000" i="1" dirty="0" err="1"/>
              <a:t>nos</a:t>
            </a:r>
            <a:r>
              <a:rPr lang="en-US" sz="2000" i="1" dirty="0"/>
              <a:t> </a:t>
            </a:r>
            <a:r>
              <a:rPr lang="en-US" sz="2000" i="1" dirty="0" err="1"/>
              <a:t>ganamos</a:t>
            </a:r>
            <a:r>
              <a:rPr lang="en-US" sz="2000" i="1" dirty="0"/>
              <a:t> la </a:t>
            </a:r>
            <a:r>
              <a:rPr lang="en-US" sz="2000" i="1" dirty="0" err="1"/>
              <a:t>confianza</a:t>
            </a:r>
            <a:r>
              <a:rPr lang="en-US" sz="2000" i="1" dirty="0"/>
              <a:t> es </a:t>
            </a:r>
            <a:r>
              <a:rPr lang="en-US" sz="2000" i="1" dirty="0" err="1"/>
              <a:t>comprendiendo</a:t>
            </a:r>
            <a:r>
              <a:rPr lang="en-US" sz="2000" i="1" dirty="0"/>
              <a:t> las </a:t>
            </a:r>
            <a:r>
              <a:rPr lang="en-US" sz="2000" i="1" dirty="0" err="1"/>
              <a:t>cualidades</a:t>
            </a:r>
            <a:r>
              <a:rPr lang="en-US" sz="2000" i="1" dirty="0"/>
              <a:t> del </a:t>
            </a:r>
            <a:r>
              <a:rPr lang="en-US" sz="2000" i="1" dirty="0" err="1"/>
              <a:t>liderazgo</a:t>
            </a:r>
            <a:r>
              <a:rPr lang="en-US" sz="2000" i="1" dirty="0"/>
              <a:t>.</a:t>
            </a:r>
          </a:p>
          <a:p>
            <a:pPr marL="0" lvl="0" indent="0" algn="r" rtl="0">
              <a:spcBef>
                <a:spcPts val="0"/>
              </a:spcBef>
              <a:buNone/>
            </a:pPr>
            <a:r>
              <a:rPr lang="en-US" sz="2000" i="1" dirty="0"/>
              <a:t>—Stan Toler</a:t>
            </a:r>
            <a:endParaRPr sz="2000" i="1" dirty="0"/>
          </a:p>
          <a:p>
            <a:pPr marL="0" lvl="0" indent="0" algn="l" rtl="0">
              <a:spcBef>
                <a:spcPts val="360"/>
              </a:spcBef>
              <a:spcAft>
                <a:spcPts val="1200"/>
              </a:spcAft>
              <a:buNone/>
            </a:pPr>
            <a:r>
              <a:rPr lang="en-US" sz="2200" b="1" i="1" dirty="0"/>
              <a:t>	</a:t>
            </a:r>
            <a:r>
              <a:rPr lang="en-US" sz="2200" b="1" i="1" dirty="0">
                <a:solidFill>
                  <a:srgbClr val="C41F31"/>
                </a:solidFill>
              </a:rPr>
              <a:t>Clave: 10 </a:t>
            </a:r>
            <a:r>
              <a:rPr lang="en-US" sz="2200" b="1" i="1" dirty="0" err="1">
                <a:solidFill>
                  <a:srgbClr val="C41F31"/>
                </a:solidFill>
              </a:rPr>
              <a:t>Cualidades</a:t>
            </a:r>
            <a:r>
              <a:rPr lang="en-US" sz="2200" b="1" i="1" dirty="0">
                <a:solidFill>
                  <a:srgbClr val="C41F31"/>
                </a:solidFill>
              </a:rPr>
              <a:t> de </a:t>
            </a:r>
            <a:r>
              <a:rPr lang="en-US" sz="2200" b="1" i="1" dirty="0" err="1">
                <a:solidFill>
                  <a:srgbClr val="C41F31"/>
                </a:solidFill>
              </a:rPr>
              <a:t>Liderazgo</a:t>
            </a:r>
            <a:endParaRPr sz="2200" b="1" i="1" dirty="0">
              <a:solidFill>
                <a:srgbClr val="C41F31"/>
              </a:solidFill>
            </a:endParaRPr>
          </a:p>
          <a:p>
            <a:pPr lvl="1" indent="-368300">
              <a:spcAft>
                <a:spcPts val="1200"/>
              </a:spcAft>
              <a:buClr>
                <a:srgbClr val="C41F31"/>
              </a:buClr>
              <a:buSzPct val="150000"/>
              <a:buFont typeface="Arial" panose="020B0604020202020204" pitchFamily="34" charset="0"/>
              <a:buChar char="•"/>
            </a:pPr>
            <a:r>
              <a:rPr lang="en-US" sz="2000" b="1" i="1" dirty="0" err="1">
                <a:solidFill>
                  <a:schemeClr val="tx1"/>
                </a:solidFill>
              </a:rPr>
              <a:t>Flexibilidad</a:t>
            </a:r>
            <a:endParaRPr sz="2000" b="1" i="1" dirty="0">
              <a:solidFill>
                <a:schemeClr val="tx1"/>
              </a:solidFill>
            </a:endParaRPr>
          </a:p>
          <a:p>
            <a:pPr lvl="2" indent="-368300">
              <a:spcAft>
                <a:spcPts val="1200"/>
              </a:spcAft>
              <a:buSzPct val="150000"/>
              <a:buFont typeface="Arial" panose="020B0604020202020204" pitchFamily="34" charset="0"/>
              <a:buChar char="•"/>
            </a:pPr>
            <a:r>
              <a:rPr lang="en-US" sz="2000" dirty="0" err="1"/>
              <a:t>Enseña</a:t>
            </a:r>
            <a:r>
              <a:rPr lang="en-US" sz="2000" dirty="0"/>
              <a:t> a las personas a ser flexibles </a:t>
            </a:r>
            <a:r>
              <a:rPr lang="en-US" sz="2000" dirty="0" err="1"/>
              <a:t>en</a:t>
            </a:r>
            <a:r>
              <a:rPr lang="en-US" sz="2000" dirty="0"/>
              <a:t> </a:t>
            </a:r>
            <a:r>
              <a:rPr lang="en-US" sz="2000" dirty="0" err="1"/>
              <a:t>el</a:t>
            </a:r>
            <a:r>
              <a:rPr lang="en-US" sz="2000" dirty="0"/>
              <a:t> </a:t>
            </a:r>
            <a:r>
              <a:rPr lang="en-US" sz="2000" dirty="0" err="1"/>
              <a:t>ministerio</a:t>
            </a:r>
            <a:r>
              <a:rPr lang="en-US" sz="2000" dirty="0"/>
              <a:t>.</a:t>
            </a:r>
            <a:endParaRPr sz="1800" i="1" dirty="0"/>
          </a:p>
        </p:txBody>
      </p:sp>
      <p:sp>
        <p:nvSpPr>
          <p:cNvPr id="6" name="Rectangle 5">
            <a:extLst>
              <a:ext uri="{FF2B5EF4-FFF2-40B4-BE49-F238E27FC236}">
                <a16:creationId xmlns:a16="http://schemas.microsoft.com/office/drawing/2014/main" id="{EEF1E1C0-CB18-93F9-96D0-9443BCACD364}"/>
              </a:ext>
            </a:extLst>
          </p:cNvPr>
          <p:cNvSpPr/>
          <p:nvPr/>
        </p:nvSpPr>
        <p:spPr>
          <a:xfrm>
            <a:off x="999289" y="4139133"/>
            <a:ext cx="6975334" cy="996386"/>
          </a:xfrm>
          <a:prstGeom prst="rect">
            <a:avLst/>
          </a:prstGeom>
          <a:solidFill>
            <a:schemeClr val="accent2">
              <a:lumMod val="60000"/>
              <a:lumOff val="40000"/>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Google Shape;236;g10a2a4cf63c_1_141"/>
          <p:cNvSpPr txBox="1"/>
          <p:nvPr/>
        </p:nvSpPr>
        <p:spPr>
          <a:xfrm>
            <a:off x="999289" y="4269243"/>
            <a:ext cx="7057500" cy="86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200" b="1" dirty="0" err="1">
                <a:solidFill>
                  <a:srgbClr val="C41F31"/>
                </a:solidFill>
                <a:latin typeface="Calibri"/>
                <a:ea typeface="Calibri"/>
                <a:cs typeface="Calibri"/>
                <a:sym typeface="Calibri"/>
              </a:rPr>
              <a:t>Sabiduría</a:t>
            </a:r>
            <a:r>
              <a:rPr lang="en-US" sz="2200" dirty="0">
                <a:solidFill>
                  <a:srgbClr val="C41F31"/>
                </a:solidFill>
                <a:latin typeface="Calibri"/>
                <a:ea typeface="Calibri"/>
                <a:cs typeface="Calibri"/>
                <a:sym typeface="Calibri"/>
              </a:rPr>
              <a:t>: Las </a:t>
            </a:r>
            <a:r>
              <a:rPr lang="en-US" sz="2200" dirty="0" err="1">
                <a:solidFill>
                  <a:srgbClr val="C41F31"/>
                </a:solidFill>
                <a:latin typeface="Calibri"/>
                <a:ea typeface="Calibri"/>
                <a:cs typeface="Calibri"/>
                <a:sym typeface="Calibri"/>
              </a:rPr>
              <a:t>grandes</a:t>
            </a:r>
            <a:r>
              <a:rPr lang="en-US" sz="2200" dirty="0">
                <a:solidFill>
                  <a:srgbClr val="C41F31"/>
                </a:solidFill>
                <a:latin typeface="Calibri"/>
                <a:ea typeface="Calibri"/>
                <a:cs typeface="Calibri"/>
                <a:sym typeface="Calibri"/>
              </a:rPr>
              <a:t> </a:t>
            </a:r>
            <a:r>
              <a:rPr lang="en-US" sz="2200" dirty="0" err="1">
                <a:solidFill>
                  <a:srgbClr val="C41F31"/>
                </a:solidFill>
                <a:latin typeface="Calibri"/>
                <a:ea typeface="Calibri"/>
                <a:cs typeface="Calibri"/>
                <a:sym typeface="Calibri"/>
              </a:rPr>
              <a:t>iglesias</a:t>
            </a:r>
            <a:r>
              <a:rPr lang="en-US" sz="2200" dirty="0">
                <a:solidFill>
                  <a:srgbClr val="C41F31"/>
                </a:solidFill>
                <a:latin typeface="Calibri"/>
                <a:ea typeface="Calibri"/>
                <a:cs typeface="Calibri"/>
                <a:sym typeface="Calibri"/>
              </a:rPr>
              <a:t> </a:t>
            </a:r>
            <a:r>
              <a:rPr lang="en-US" sz="2200" dirty="0" err="1">
                <a:solidFill>
                  <a:srgbClr val="C41F31"/>
                </a:solidFill>
                <a:latin typeface="Calibri"/>
                <a:ea typeface="Calibri"/>
                <a:cs typeface="Calibri"/>
                <a:sym typeface="Calibri"/>
              </a:rPr>
              <a:t>están</a:t>
            </a:r>
            <a:r>
              <a:rPr lang="en-US" sz="2200" dirty="0">
                <a:solidFill>
                  <a:srgbClr val="C41F31"/>
                </a:solidFill>
                <a:latin typeface="Calibri"/>
                <a:ea typeface="Calibri"/>
                <a:cs typeface="Calibri"/>
                <a:sym typeface="Calibri"/>
              </a:rPr>
              <a:t> </a:t>
            </a:r>
            <a:r>
              <a:rPr lang="en-US" sz="2200" dirty="0" err="1">
                <a:solidFill>
                  <a:srgbClr val="C41F31"/>
                </a:solidFill>
                <a:latin typeface="Calibri"/>
                <a:ea typeface="Calibri"/>
                <a:cs typeface="Calibri"/>
                <a:sym typeface="Calibri"/>
              </a:rPr>
              <a:t>más</a:t>
            </a:r>
            <a:r>
              <a:rPr lang="en-US" sz="2200" dirty="0">
                <a:solidFill>
                  <a:srgbClr val="C41F31"/>
                </a:solidFill>
                <a:latin typeface="Calibri"/>
                <a:ea typeface="Calibri"/>
                <a:cs typeface="Calibri"/>
                <a:sym typeface="Calibri"/>
              </a:rPr>
              <a:t> </a:t>
            </a:r>
            <a:r>
              <a:rPr lang="en-US" sz="2200" dirty="0" err="1">
                <a:solidFill>
                  <a:srgbClr val="C41F31"/>
                </a:solidFill>
                <a:latin typeface="Calibri"/>
                <a:ea typeface="Calibri"/>
                <a:cs typeface="Calibri"/>
                <a:sym typeface="Calibri"/>
              </a:rPr>
              <a:t>interesadas</a:t>
            </a:r>
            <a:r>
              <a:rPr lang="en-US" sz="2200" dirty="0">
                <a:solidFill>
                  <a:srgbClr val="C41F31"/>
                </a:solidFill>
                <a:latin typeface="Calibri"/>
                <a:ea typeface="Calibri"/>
                <a:cs typeface="Calibri"/>
                <a:sym typeface="Calibri"/>
              </a:rPr>
              <a:t> </a:t>
            </a:r>
            <a:r>
              <a:rPr lang="en-US" sz="2200" dirty="0" err="1">
                <a:solidFill>
                  <a:srgbClr val="C41F31"/>
                </a:solidFill>
                <a:latin typeface="Calibri"/>
                <a:ea typeface="Calibri"/>
                <a:cs typeface="Calibri"/>
                <a:sym typeface="Calibri"/>
              </a:rPr>
              <a:t>en</a:t>
            </a:r>
            <a:r>
              <a:rPr lang="en-US" sz="2200" dirty="0">
                <a:solidFill>
                  <a:srgbClr val="C41F31"/>
                </a:solidFill>
                <a:latin typeface="Calibri"/>
                <a:ea typeface="Calibri"/>
                <a:cs typeface="Calibri"/>
                <a:sym typeface="Calibri"/>
              </a:rPr>
              <a:t> </a:t>
            </a:r>
            <a:r>
              <a:rPr lang="en-US" sz="2200" dirty="0" err="1">
                <a:solidFill>
                  <a:srgbClr val="C41F31"/>
                </a:solidFill>
                <a:latin typeface="Calibri"/>
                <a:ea typeface="Calibri"/>
                <a:cs typeface="Calibri"/>
                <a:sym typeface="Calibri"/>
              </a:rPr>
              <a:t>inventar</a:t>
            </a:r>
            <a:r>
              <a:rPr lang="en-US" sz="2200" dirty="0">
                <a:solidFill>
                  <a:srgbClr val="C41F31"/>
                </a:solidFill>
                <a:latin typeface="Calibri"/>
                <a:ea typeface="Calibri"/>
                <a:cs typeface="Calibri"/>
                <a:sym typeface="Calibri"/>
              </a:rPr>
              <a:t> que </a:t>
            </a:r>
            <a:r>
              <a:rPr lang="en-US" sz="2200" dirty="0" err="1">
                <a:solidFill>
                  <a:srgbClr val="C41F31"/>
                </a:solidFill>
                <a:latin typeface="Calibri"/>
                <a:ea typeface="Calibri"/>
                <a:cs typeface="Calibri"/>
                <a:sym typeface="Calibri"/>
              </a:rPr>
              <a:t>en</a:t>
            </a:r>
            <a:r>
              <a:rPr lang="en-US" sz="2200" dirty="0">
                <a:solidFill>
                  <a:srgbClr val="C41F31"/>
                </a:solidFill>
                <a:latin typeface="Calibri"/>
                <a:ea typeface="Calibri"/>
                <a:cs typeface="Calibri"/>
                <a:sym typeface="Calibri"/>
              </a:rPr>
              <a:t> </a:t>
            </a:r>
            <a:r>
              <a:rPr lang="en-US" sz="2200" dirty="0" err="1">
                <a:solidFill>
                  <a:srgbClr val="C41F31"/>
                </a:solidFill>
                <a:latin typeface="Calibri"/>
                <a:ea typeface="Calibri"/>
                <a:cs typeface="Calibri"/>
                <a:sym typeface="Calibri"/>
              </a:rPr>
              <a:t>copiar</a:t>
            </a:r>
            <a:r>
              <a:rPr lang="en-US" sz="2200" dirty="0">
                <a:solidFill>
                  <a:srgbClr val="C41F31"/>
                </a:solidFill>
                <a:latin typeface="Calibri"/>
                <a:ea typeface="Calibri"/>
                <a:cs typeface="Calibri"/>
                <a:sym typeface="Calibri"/>
              </a:rPr>
              <a:t>.</a:t>
            </a:r>
            <a:endParaRPr sz="2200" dirty="0">
              <a:solidFill>
                <a:srgbClr val="C41F31"/>
              </a:solidFill>
              <a:latin typeface="Calibri"/>
              <a:ea typeface="Calibri"/>
              <a:cs typeface="Calibri"/>
              <a:sym typeface="Calibri"/>
            </a:endParaRPr>
          </a:p>
        </p:txBody>
      </p:sp>
      <p:pic>
        <p:nvPicPr>
          <p:cNvPr id="8" name="officeArt object" descr="*">
            <a:extLst>
              <a:ext uri="{FF2B5EF4-FFF2-40B4-BE49-F238E27FC236}">
                <a16:creationId xmlns:a16="http://schemas.microsoft.com/office/drawing/2014/main" id="{E06EA676-9E53-173B-7BDA-16DFF4F6096B}"/>
              </a:ext>
            </a:extLst>
          </p:cNvPr>
          <p:cNvPicPr/>
          <p:nvPr/>
        </p:nvPicPr>
        <p:blipFill>
          <a:blip r:embed="rId3"/>
          <a:stretch>
            <a:fillRect/>
          </a:stretch>
        </p:blipFill>
        <p:spPr>
          <a:xfrm>
            <a:off x="999289" y="2435635"/>
            <a:ext cx="378761" cy="156782"/>
          </a:xfrm>
          <a:prstGeom prst="rect">
            <a:avLst/>
          </a:prstGeom>
          <a:ln w="12700" cap="flat">
            <a:noFill/>
            <a:miter lim="400000"/>
          </a:ln>
          <a:effectLst/>
        </p:spPr>
      </p:pic>
      <p:sp>
        <p:nvSpPr>
          <p:cNvPr id="9" name="Google Shape;102;g10a52b2144b_0_86">
            <a:extLst>
              <a:ext uri="{FF2B5EF4-FFF2-40B4-BE49-F238E27FC236}">
                <a16:creationId xmlns:a16="http://schemas.microsoft.com/office/drawing/2014/main" id="{8E90A63A-5547-5D82-D61F-7D3853EB8FD4}"/>
              </a:ext>
            </a:extLst>
          </p:cNvPr>
          <p:cNvSpPr txBox="1">
            <a:spLocks/>
          </p:cNvSpPr>
          <p:nvPr/>
        </p:nvSpPr>
        <p:spPr>
          <a:xfrm>
            <a:off x="298939" y="6101689"/>
            <a:ext cx="4273061" cy="400069"/>
          </a:xfrm>
          <a:prstGeom prst="rect">
            <a:avLst/>
          </a:prstGeom>
          <a:noFill/>
          <a:ln>
            <a:noFill/>
          </a:ln>
        </p:spPr>
        <p:txBody>
          <a:bodyPr spcFirstLastPara="1" wrap="square" lIns="91425" tIns="45700" rIns="91425" bIns="45700" anchor="ctr" anchorCtr="0">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pPr algn="l"/>
            <a:r>
              <a:rPr lang="en-US" sz="2000" b="1" dirty="0">
                <a:solidFill>
                  <a:srgbClr val="C41F31"/>
                </a:solidFill>
                <a:latin typeface="Arial Black" panose="020B0A04020102020204" pitchFamily="34" charset="0"/>
              </a:rPr>
              <a:t>FORMACIÓN DE CARÁCTER</a:t>
            </a:r>
          </a:p>
        </p:txBody>
      </p:sp>
      <p:pic>
        <p:nvPicPr>
          <p:cNvPr id="10" name="Picture 9" descr="Text, logo, company name&#10;&#10;Description automatically generated">
            <a:extLst>
              <a:ext uri="{FF2B5EF4-FFF2-40B4-BE49-F238E27FC236}">
                <a16:creationId xmlns:a16="http://schemas.microsoft.com/office/drawing/2014/main" id="{E625D920-291D-A5D8-0B86-1C45EC694B86}"/>
              </a:ext>
            </a:extLst>
          </p:cNvPr>
          <p:cNvPicPr>
            <a:picLocks noChangeAspect="1"/>
          </p:cNvPicPr>
          <p:nvPr/>
        </p:nvPicPr>
        <p:blipFill>
          <a:blip r:embed="rId4"/>
          <a:stretch>
            <a:fillRect/>
          </a:stretch>
        </p:blipFill>
        <p:spPr>
          <a:xfrm>
            <a:off x="7936878" y="5616900"/>
            <a:ext cx="1042644" cy="1110605"/>
          </a:xfrm>
          <a:prstGeom prst="rect">
            <a:avLst/>
          </a:prstGeom>
        </p:spPr>
      </p:pic>
      <p:cxnSp>
        <p:nvCxnSpPr>
          <p:cNvPr id="11" name="Straight Connector 10">
            <a:extLst>
              <a:ext uri="{FF2B5EF4-FFF2-40B4-BE49-F238E27FC236}">
                <a16:creationId xmlns:a16="http://schemas.microsoft.com/office/drawing/2014/main" id="{43322EE6-684B-0689-F179-AAC3619EFC29}"/>
              </a:ext>
            </a:extLst>
          </p:cNvPr>
          <p:cNvCxnSpPr>
            <a:cxnSpLocks/>
          </p:cNvCxnSpPr>
          <p:nvPr/>
        </p:nvCxnSpPr>
        <p:spPr>
          <a:xfrm>
            <a:off x="4281854" y="6294037"/>
            <a:ext cx="3472960" cy="0"/>
          </a:xfrm>
          <a:prstGeom prst="line">
            <a:avLst/>
          </a:prstGeom>
          <a:ln w="19050">
            <a:solidFill>
              <a:srgbClr val="C41F31"/>
            </a:solidFill>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g10a2a4cf63c_1_148"/>
          <p:cNvSpPr txBox="1">
            <a:spLocks noGrp="1"/>
          </p:cNvSpPr>
          <p:nvPr>
            <p:ph type="title"/>
          </p:nvPr>
        </p:nvSpPr>
        <p:spPr>
          <a:xfrm>
            <a:off x="457200" y="127031"/>
            <a:ext cx="8229600" cy="1200288"/>
          </a:xfrm>
          <a:prstGeom prst="rect">
            <a:avLst/>
          </a:prstGeom>
        </p:spPr>
        <p:txBody>
          <a:bodyPr spcFirstLastPara="1" wrap="square" lIns="91425" tIns="45700" rIns="91425" bIns="45700" anchor="ctr" anchorCtr="0">
            <a:spAutoFit/>
          </a:bodyPr>
          <a:lstStyle/>
          <a:p>
            <a:pPr marL="0" lvl="0" indent="0" algn="ctr" rtl="0">
              <a:spcBef>
                <a:spcPts val="0"/>
              </a:spcBef>
              <a:spcAft>
                <a:spcPts val="0"/>
              </a:spcAft>
              <a:buNone/>
            </a:pPr>
            <a:r>
              <a:rPr lang="en-US" sz="3600" b="1" dirty="0">
                <a:latin typeface="Arial Black" panose="020B0A04020102020204" pitchFamily="34" charset="0"/>
              </a:rPr>
              <a:t>PARTE TRES </a:t>
            </a:r>
            <a:endParaRPr sz="3600" b="1" dirty="0">
              <a:latin typeface="Arial Black" panose="020B0A04020102020204" pitchFamily="34" charset="0"/>
            </a:endParaRPr>
          </a:p>
          <a:p>
            <a:pPr marL="0" lvl="0" indent="0" algn="ctr" rtl="0">
              <a:spcBef>
                <a:spcPts val="0"/>
              </a:spcBef>
              <a:spcAft>
                <a:spcPts val="0"/>
              </a:spcAft>
              <a:buNone/>
            </a:pPr>
            <a:r>
              <a:rPr lang="en-US" sz="3600" b="1" dirty="0" err="1">
                <a:latin typeface="Arial Black" panose="020B0A04020102020204" pitchFamily="34" charset="0"/>
              </a:rPr>
              <a:t>Reto</a:t>
            </a:r>
            <a:r>
              <a:rPr lang="en-US" sz="3600" b="1" dirty="0">
                <a:latin typeface="Arial Black" panose="020B0A04020102020204" pitchFamily="34" charset="0"/>
              </a:rPr>
              <a:t> #3 - </a:t>
            </a:r>
            <a:r>
              <a:rPr lang="en-US" sz="3600" b="1" dirty="0" err="1">
                <a:latin typeface="Arial Black" panose="020B0A04020102020204" pitchFamily="34" charset="0"/>
              </a:rPr>
              <a:t>Confianza</a:t>
            </a:r>
            <a:endParaRPr sz="3600" b="1" dirty="0">
              <a:latin typeface="Arial Black" panose="020B0A04020102020204" pitchFamily="34" charset="0"/>
            </a:endParaRPr>
          </a:p>
        </p:txBody>
      </p:sp>
      <p:sp>
        <p:nvSpPr>
          <p:cNvPr id="248" name="Google Shape;248;g10a2a4cf63c_1_148"/>
          <p:cNvSpPr txBox="1">
            <a:spLocks noGrp="1"/>
          </p:cNvSpPr>
          <p:nvPr>
            <p:ph type="body" idx="1"/>
          </p:nvPr>
        </p:nvSpPr>
        <p:spPr>
          <a:xfrm>
            <a:off x="457200" y="1321750"/>
            <a:ext cx="8229600" cy="3529131"/>
          </a:xfrm>
          <a:prstGeom prst="rect">
            <a:avLst/>
          </a:prstGeom>
        </p:spPr>
        <p:txBody>
          <a:bodyPr spcFirstLastPara="1" wrap="square" lIns="91425" tIns="45700" rIns="91425" bIns="45700" anchor="t" anchorCtr="0">
            <a:spAutoFit/>
          </a:bodyPr>
          <a:lstStyle/>
          <a:p>
            <a:pPr marL="0" lvl="0" indent="0" algn="l" rtl="0">
              <a:spcBef>
                <a:spcPts val="360"/>
              </a:spcBef>
              <a:spcAft>
                <a:spcPts val="0"/>
              </a:spcAft>
              <a:buNone/>
            </a:pPr>
            <a:r>
              <a:rPr lang="en-US" sz="2000" i="1" dirty="0"/>
              <a:t>La forma </a:t>
            </a:r>
            <a:r>
              <a:rPr lang="en-US" sz="2000" i="1" dirty="0" err="1"/>
              <a:t>en</a:t>
            </a:r>
            <a:r>
              <a:rPr lang="en-US" sz="2000" i="1" dirty="0"/>
              <a:t> que </a:t>
            </a:r>
            <a:r>
              <a:rPr lang="en-US" sz="2000" i="1" dirty="0" err="1"/>
              <a:t>nos</a:t>
            </a:r>
            <a:r>
              <a:rPr lang="en-US" sz="2000" i="1" dirty="0"/>
              <a:t> </a:t>
            </a:r>
            <a:r>
              <a:rPr lang="en-US" sz="2000" i="1" dirty="0" err="1"/>
              <a:t>ganamos</a:t>
            </a:r>
            <a:r>
              <a:rPr lang="en-US" sz="2000" i="1" dirty="0"/>
              <a:t> la </a:t>
            </a:r>
            <a:r>
              <a:rPr lang="en-US" sz="2000" i="1" dirty="0" err="1"/>
              <a:t>confianza</a:t>
            </a:r>
            <a:r>
              <a:rPr lang="en-US" sz="2000" i="1" dirty="0"/>
              <a:t> es </a:t>
            </a:r>
            <a:r>
              <a:rPr lang="en-US" sz="2000" i="1" dirty="0" err="1"/>
              <a:t>comprendiendo</a:t>
            </a:r>
            <a:r>
              <a:rPr lang="en-US" sz="2000" i="1" dirty="0"/>
              <a:t> las </a:t>
            </a:r>
            <a:r>
              <a:rPr lang="en-US" sz="2000" i="1" dirty="0" err="1"/>
              <a:t>cualidades</a:t>
            </a:r>
            <a:r>
              <a:rPr lang="en-US" sz="2000" i="1" dirty="0"/>
              <a:t> del </a:t>
            </a:r>
            <a:r>
              <a:rPr lang="en-US" sz="2000" i="1" dirty="0" err="1"/>
              <a:t>liderazgo</a:t>
            </a:r>
            <a:r>
              <a:rPr lang="en-US" sz="2000" i="1" dirty="0"/>
              <a:t>. </a:t>
            </a:r>
          </a:p>
          <a:p>
            <a:pPr marL="0" lvl="0" indent="0" algn="r" rtl="0">
              <a:spcBef>
                <a:spcPts val="360"/>
              </a:spcBef>
              <a:spcAft>
                <a:spcPts val="0"/>
              </a:spcAft>
              <a:buNone/>
            </a:pPr>
            <a:r>
              <a:rPr lang="en-US" sz="2000" i="1" dirty="0"/>
              <a:t>—Stan Toler</a:t>
            </a:r>
            <a:endParaRPr sz="2000" i="1" dirty="0"/>
          </a:p>
          <a:p>
            <a:pPr marL="0" lvl="0" indent="0" algn="l" rtl="0">
              <a:spcBef>
                <a:spcPts val="360"/>
              </a:spcBef>
              <a:spcAft>
                <a:spcPts val="1200"/>
              </a:spcAft>
              <a:buNone/>
            </a:pPr>
            <a:r>
              <a:rPr lang="en-US" sz="2200" b="1" i="1" dirty="0">
                <a:solidFill>
                  <a:srgbClr val="C41F31"/>
                </a:solidFill>
              </a:rPr>
              <a:t>	Clave: 10 </a:t>
            </a:r>
            <a:r>
              <a:rPr lang="en-US" sz="2200" b="1" i="1" dirty="0" err="1">
                <a:solidFill>
                  <a:srgbClr val="C41F31"/>
                </a:solidFill>
              </a:rPr>
              <a:t>Cualidades</a:t>
            </a:r>
            <a:r>
              <a:rPr lang="en-US" sz="2200" b="1" i="1" dirty="0">
                <a:solidFill>
                  <a:srgbClr val="C41F31"/>
                </a:solidFill>
              </a:rPr>
              <a:t> de </a:t>
            </a:r>
            <a:r>
              <a:rPr lang="en-US" sz="2200" b="1" i="1" dirty="0" err="1">
                <a:solidFill>
                  <a:srgbClr val="C41F31"/>
                </a:solidFill>
              </a:rPr>
              <a:t>Liderazgo</a:t>
            </a:r>
            <a:endParaRPr sz="2200" b="1" i="1" dirty="0">
              <a:solidFill>
                <a:srgbClr val="C41F31"/>
              </a:solidFill>
            </a:endParaRPr>
          </a:p>
          <a:p>
            <a:pPr lvl="1" indent="-368300">
              <a:spcAft>
                <a:spcPts val="1200"/>
              </a:spcAft>
              <a:buClr>
                <a:srgbClr val="C41F31"/>
              </a:buClr>
              <a:buSzPct val="150000"/>
              <a:buFont typeface="Arial" panose="020B0604020202020204" pitchFamily="34" charset="0"/>
              <a:buChar char="•"/>
            </a:pPr>
            <a:r>
              <a:rPr lang="en-US" sz="2400" b="1" i="1" dirty="0" err="1"/>
              <a:t>Generosidad</a:t>
            </a:r>
            <a:endParaRPr sz="2400" b="1" i="1" dirty="0"/>
          </a:p>
          <a:p>
            <a:pPr lvl="2" indent="-368300">
              <a:spcBef>
                <a:spcPts val="0"/>
              </a:spcBef>
              <a:spcAft>
                <a:spcPts val="1200"/>
              </a:spcAft>
              <a:buSzPct val="150000"/>
              <a:buFont typeface="Arial" panose="020B0604020202020204" pitchFamily="34" charset="0"/>
              <a:buChar char="•"/>
            </a:pPr>
            <a:r>
              <a:rPr lang="en-US" sz="2000" i="1" dirty="0"/>
              <a:t>La </a:t>
            </a:r>
            <a:r>
              <a:rPr lang="en-US" sz="2000" i="1" dirty="0" err="1"/>
              <a:t>gente</a:t>
            </a:r>
            <a:r>
              <a:rPr lang="en-US" sz="2000" i="1" dirty="0"/>
              <a:t> </a:t>
            </a:r>
            <a:r>
              <a:rPr lang="en-US" sz="2000" i="1" dirty="0" err="1"/>
              <a:t>necesita</a:t>
            </a:r>
            <a:r>
              <a:rPr lang="en-US" sz="2000" i="1" dirty="0"/>
              <a:t> </a:t>
            </a:r>
            <a:r>
              <a:rPr lang="en-US" sz="2000" i="1" dirty="0" err="1"/>
              <a:t>verte</a:t>
            </a:r>
            <a:r>
              <a:rPr lang="en-US" sz="2000" i="1" dirty="0"/>
              <a:t> </a:t>
            </a:r>
            <a:r>
              <a:rPr lang="en-US" sz="2000" i="1" dirty="0" err="1"/>
              <a:t>generoso</a:t>
            </a:r>
            <a:r>
              <a:rPr lang="en-US" sz="2000" i="1" dirty="0"/>
              <a:t>.</a:t>
            </a:r>
            <a:endParaRPr sz="2000" i="1" dirty="0"/>
          </a:p>
          <a:p>
            <a:pPr lvl="2" indent="-368300">
              <a:spcBef>
                <a:spcPts val="0"/>
              </a:spcBef>
              <a:spcAft>
                <a:spcPts val="1200"/>
              </a:spcAft>
              <a:buSzPct val="150000"/>
              <a:buFont typeface="Arial" panose="020B0604020202020204" pitchFamily="34" charset="0"/>
              <a:buChar char="•"/>
            </a:pPr>
            <a:r>
              <a:rPr lang="en-US" sz="2000" i="1" dirty="0"/>
              <a:t>"Si </a:t>
            </a:r>
            <a:r>
              <a:rPr lang="en-US" sz="2000" i="1" dirty="0" err="1"/>
              <a:t>pides</a:t>
            </a:r>
            <a:r>
              <a:rPr lang="en-US" sz="2000" i="1" dirty="0"/>
              <a:t> un </a:t>
            </a:r>
            <a:r>
              <a:rPr lang="en-US" sz="2000" i="1" dirty="0" err="1"/>
              <a:t>dólar</a:t>
            </a:r>
            <a:r>
              <a:rPr lang="en-US" sz="2000" i="1" dirty="0"/>
              <a:t>, da un </a:t>
            </a:r>
            <a:r>
              <a:rPr lang="en-US" sz="2000" i="1" dirty="0" err="1"/>
              <a:t>dólar</a:t>
            </a:r>
            <a:r>
              <a:rPr lang="en-US" sz="2000" i="1" dirty="0"/>
              <a:t>".</a:t>
            </a:r>
            <a:br>
              <a:rPr lang="en-US" sz="2000" i="1" dirty="0"/>
            </a:br>
            <a:r>
              <a:rPr lang="en-US" i="1" dirty="0"/>
              <a:t>— </a:t>
            </a:r>
            <a:r>
              <a:rPr lang="en-US" sz="2000" i="1" dirty="0"/>
              <a:t>Dr. Melvin Maxwell</a:t>
            </a:r>
            <a:endParaRPr sz="2000" dirty="0"/>
          </a:p>
        </p:txBody>
      </p:sp>
      <p:pic>
        <p:nvPicPr>
          <p:cNvPr id="5" name="officeArt object" descr="*">
            <a:extLst>
              <a:ext uri="{FF2B5EF4-FFF2-40B4-BE49-F238E27FC236}">
                <a16:creationId xmlns:a16="http://schemas.microsoft.com/office/drawing/2014/main" id="{33A5DAF7-45B5-F7F5-0DBB-02CE2D72BA2F}"/>
              </a:ext>
            </a:extLst>
          </p:cNvPr>
          <p:cNvPicPr/>
          <p:nvPr/>
        </p:nvPicPr>
        <p:blipFill>
          <a:blip r:embed="rId3"/>
          <a:stretch>
            <a:fillRect/>
          </a:stretch>
        </p:blipFill>
        <p:spPr>
          <a:xfrm>
            <a:off x="999289" y="2541143"/>
            <a:ext cx="378761" cy="156782"/>
          </a:xfrm>
          <a:prstGeom prst="rect">
            <a:avLst/>
          </a:prstGeom>
          <a:ln w="12700" cap="flat">
            <a:noFill/>
            <a:miter lim="400000"/>
          </a:ln>
          <a:effectLst/>
        </p:spPr>
      </p:pic>
      <p:sp>
        <p:nvSpPr>
          <p:cNvPr id="6" name="Google Shape;102;g10a52b2144b_0_86">
            <a:extLst>
              <a:ext uri="{FF2B5EF4-FFF2-40B4-BE49-F238E27FC236}">
                <a16:creationId xmlns:a16="http://schemas.microsoft.com/office/drawing/2014/main" id="{81079E03-B0F6-4517-27AC-D0A8A4979C1B}"/>
              </a:ext>
            </a:extLst>
          </p:cNvPr>
          <p:cNvSpPr txBox="1">
            <a:spLocks/>
          </p:cNvSpPr>
          <p:nvPr/>
        </p:nvSpPr>
        <p:spPr>
          <a:xfrm>
            <a:off x="298939" y="6101689"/>
            <a:ext cx="4273061" cy="400069"/>
          </a:xfrm>
          <a:prstGeom prst="rect">
            <a:avLst/>
          </a:prstGeom>
          <a:noFill/>
          <a:ln>
            <a:noFill/>
          </a:ln>
        </p:spPr>
        <p:txBody>
          <a:bodyPr spcFirstLastPara="1" wrap="square" lIns="91425" tIns="45700" rIns="91425" bIns="45700" anchor="ctr" anchorCtr="0">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pPr algn="l"/>
            <a:r>
              <a:rPr lang="en-US" sz="2000" b="1" dirty="0">
                <a:solidFill>
                  <a:srgbClr val="C41F31"/>
                </a:solidFill>
                <a:latin typeface="Arial Black" panose="020B0A04020102020204" pitchFamily="34" charset="0"/>
              </a:rPr>
              <a:t>FORMACIÓN DE CARÁCTER</a:t>
            </a:r>
          </a:p>
        </p:txBody>
      </p:sp>
      <p:pic>
        <p:nvPicPr>
          <p:cNvPr id="7" name="Picture 6" descr="Text, logo, company name&#10;&#10;Description automatically generated">
            <a:extLst>
              <a:ext uri="{FF2B5EF4-FFF2-40B4-BE49-F238E27FC236}">
                <a16:creationId xmlns:a16="http://schemas.microsoft.com/office/drawing/2014/main" id="{D814F607-BEE4-5DB5-7682-6A551CC4651C}"/>
              </a:ext>
            </a:extLst>
          </p:cNvPr>
          <p:cNvPicPr>
            <a:picLocks noChangeAspect="1"/>
          </p:cNvPicPr>
          <p:nvPr/>
        </p:nvPicPr>
        <p:blipFill>
          <a:blip r:embed="rId4"/>
          <a:stretch>
            <a:fillRect/>
          </a:stretch>
        </p:blipFill>
        <p:spPr>
          <a:xfrm>
            <a:off x="7936878" y="5616900"/>
            <a:ext cx="1042644" cy="1110605"/>
          </a:xfrm>
          <a:prstGeom prst="rect">
            <a:avLst/>
          </a:prstGeom>
        </p:spPr>
      </p:pic>
      <p:cxnSp>
        <p:nvCxnSpPr>
          <p:cNvPr id="8" name="Straight Connector 7">
            <a:extLst>
              <a:ext uri="{FF2B5EF4-FFF2-40B4-BE49-F238E27FC236}">
                <a16:creationId xmlns:a16="http://schemas.microsoft.com/office/drawing/2014/main" id="{08EE3F1B-78C0-133F-9379-5103053C42C5}"/>
              </a:ext>
            </a:extLst>
          </p:cNvPr>
          <p:cNvCxnSpPr>
            <a:cxnSpLocks/>
          </p:cNvCxnSpPr>
          <p:nvPr/>
        </p:nvCxnSpPr>
        <p:spPr>
          <a:xfrm>
            <a:off x="4281854" y="6294037"/>
            <a:ext cx="3472960" cy="0"/>
          </a:xfrm>
          <a:prstGeom prst="line">
            <a:avLst/>
          </a:prstGeom>
          <a:ln w="19050">
            <a:solidFill>
              <a:srgbClr val="C41F31"/>
            </a:solidFill>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10a2a4cf63c_1_155"/>
          <p:cNvSpPr txBox="1">
            <a:spLocks noGrp="1"/>
          </p:cNvSpPr>
          <p:nvPr>
            <p:ph type="title"/>
          </p:nvPr>
        </p:nvSpPr>
        <p:spPr>
          <a:xfrm>
            <a:off x="457200" y="127031"/>
            <a:ext cx="8229600" cy="1200288"/>
          </a:xfrm>
          <a:prstGeom prst="rect">
            <a:avLst/>
          </a:prstGeom>
        </p:spPr>
        <p:txBody>
          <a:bodyPr spcFirstLastPara="1" wrap="square" lIns="91425" tIns="45700" rIns="91425" bIns="45700" anchor="ctr" anchorCtr="0">
            <a:spAutoFit/>
          </a:bodyPr>
          <a:lstStyle/>
          <a:p>
            <a:pPr marL="0" lvl="0" indent="0" algn="ctr" rtl="0">
              <a:spcBef>
                <a:spcPts val="0"/>
              </a:spcBef>
              <a:spcAft>
                <a:spcPts val="0"/>
              </a:spcAft>
              <a:buNone/>
            </a:pPr>
            <a:r>
              <a:rPr lang="en-US" sz="3600" b="1" dirty="0">
                <a:latin typeface="Arial Black" panose="020B0A04020102020204" pitchFamily="34" charset="0"/>
              </a:rPr>
              <a:t>PARTE TRES </a:t>
            </a:r>
            <a:endParaRPr sz="3600" b="1" dirty="0">
              <a:latin typeface="Arial Black" panose="020B0A04020102020204" pitchFamily="34" charset="0"/>
            </a:endParaRPr>
          </a:p>
          <a:p>
            <a:pPr marL="0" lvl="0" indent="0" algn="ctr" rtl="0">
              <a:spcBef>
                <a:spcPts val="0"/>
              </a:spcBef>
              <a:spcAft>
                <a:spcPts val="0"/>
              </a:spcAft>
              <a:buNone/>
            </a:pPr>
            <a:r>
              <a:rPr lang="en-US" sz="3600" b="1" dirty="0" err="1">
                <a:latin typeface="Arial Black" panose="020B0A04020102020204" pitchFamily="34" charset="0"/>
              </a:rPr>
              <a:t>Reto</a:t>
            </a:r>
            <a:r>
              <a:rPr lang="en-US" sz="3600" b="1" dirty="0">
                <a:latin typeface="Arial Black" panose="020B0A04020102020204" pitchFamily="34" charset="0"/>
              </a:rPr>
              <a:t> #3 - </a:t>
            </a:r>
            <a:r>
              <a:rPr lang="en-US" sz="3600" b="1" dirty="0" err="1">
                <a:latin typeface="Arial Black" panose="020B0A04020102020204" pitchFamily="34" charset="0"/>
              </a:rPr>
              <a:t>Confianza</a:t>
            </a:r>
            <a:endParaRPr sz="3600" b="1" dirty="0">
              <a:latin typeface="Arial Black" panose="020B0A04020102020204" pitchFamily="34" charset="0"/>
            </a:endParaRPr>
          </a:p>
        </p:txBody>
      </p:sp>
      <p:sp>
        <p:nvSpPr>
          <p:cNvPr id="261" name="Google Shape;261;g10a2a4cf63c_1_155"/>
          <p:cNvSpPr txBox="1">
            <a:spLocks noGrp="1"/>
          </p:cNvSpPr>
          <p:nvPr>
            <p:ph type="body" idx="1"/>
          </p:nvPr>
        </p:nvSpPr>
        <p:spPr>
          <a:xfrm>
            <a:off x="457200" y="1321750"/>
            <a:ext cx="8229600" cy="4142632"/>
          </a:xfrm>
          <a:prstGeom prst="rect">
            <a:avLst/>
          </a:prstGeom>
        </p:spPr>
        <p:txBody>
          <a:bodyPr spcFirstLastPara="1" wrap="square" lIns="91425" tIns="45700" rIns="91425" bIns="45700" anchor="t" anchorCtr="0">
            <a:spAutoFit/>
          </a:bodyPr>
          <a:lstStyle/>
          <a:p>
            <a:pPr marL="0" lvl="0" indent="0" algn="l" rtl="0">
              <a:spcBef>
                <a:spcPts val="360"/>
              </a:spcBef>
              <a:spcAft>
                <a:spcPts val="0"/>
              </a:spcAft>
              <a:buNone/>
            </a:pPr>
            <a:r>
              <a:rPr lang="en-US" sz="2000" i="1" dirty="0"/>
              <a:t>La forma </a:t>
            </a:r>
            <a:r>
              <a:rPr lang="en-US" sz="2000" i="1" dirty="0" err="1"/>
              <a:t>en</a:t>
            </a:r>
            <a:r>
              <a:rPr lang="en-US" sz="2000" i="1" dirty="0"/>
              <a:t> que </a:t>
            </a:r>
            <a:r>
              <a:rPr lang="en-US" sz="2000" i="1" dirty="0" err="1"/>
              <a:t>nos</a:t>
            </a:r>
            <a:r>
              <a:rPr lang="en-US" sz="2000" i="1" dirty="0"/>
              <a:t> </a:t>
            </a:r>
            <a:r>
              <a:rPr lang="en-US" sz="2000" i="1" dirty="0" err="1"/>
              <a:t>ganamos</a:t>
            </a:r>
            <a:r>
              <a:rPr lang="en-US" sz="2000" i="1" dirty="0"/>
              <a:t> la </a:t>
            </a:r>
            <a:r>
              <a:rPr lang="en-US" sz="2000" i="1" dirty="0" err="1"/>
              <a:t>confianza</a:t>
            </a:r>
            <a:r>
              <a:rPr lang="en-US" sz="2000" i="1" dirty="0"/>
              <a:t> es </a:t>
            </a:r>
            <a:r>
              <a:rPr lang="en-US" sz="2000" i="1" dirty="0" err="1"/>
              <a:t>comprendiendo</a:t>
            </a:r>
            <a:r>
              <a:rPr lang="en-US" sz="2000" i="1" dirty="0"/>
              <a:t> las </a:t>
            </a:r>
            <a:r>
              <a:rPr lang="en-US" sz="2000" i="1" dirty="0" err="1"/>
              <a:t>cualidades</a:t>
            </a:r>
            <a:r>
              <a:rPr lang="en-US" sz="2000" i="1" dirty="0"/>
              <a:t> del </a:t>
            </a:r>
            <a:r>
              <a:rPr lang="en-US" sz="2000" i="1" dirty="0" err="1"/>
              <a:t>liderazgo</a:t>
            </a:r>
            <a:r>
              <a:rPr lang="en-US" sz="2000" i="1" dirty="0"/>
              <a:t>. </a:t>
            </a:r>
          </a:p>
          <a:p>
            <a:pPr marL="0" lvl="0" indent="0" algn="r" rtl="0">
              <a:spcBef>
                <a:spcPts val="360"/>
              </a:spcBef>
              <a:spcAft>
                <a:spcPts val="0"/>
              </a:spcAft>
              <a:buNone/>
            </a:pPr>
            <a:r>
              <a:rPr lang="en-US" sz="2000" i="1" dirty="0"/>
              <a:t>—Stan Toler</a:t>
            </a:r>
            <a:endParaRPr sz="2000" i="1" dirty="0"/>
          </a:p>
          <a:p>
            <a:pPr marL="0" lvl="0" indent="0" algn="l" rtl="0">
              <a:spcBef>
                <a:spcPts val="360"/>
              </a:spcBef>
              <a:spcAft>
                <a:spcPts val="1200"/>
              </a:spcAft>
              <a:buNone/>
            </a:pPr>
            <a:r>
              <a:rPr lang="en-US" sz="2200" b="1" i="1" dirty="0">
                <a:solidFill>
                  <a:srgbClr val="C41F31"/>
                </a:solidFill>
              </a:rPr>
              <a:t>	Clave: 10 </a:t>
            </a:r>
            <a:r>
              <a:rPr lang="en-US" sz="2200" b="1" i="1" dirty="0" err="1">
                <a:solidFill>
                  <a:srgbClr val="C41F31"/>
                </a:solidFill>
              </a:rPr>
              <a:t>Cualidades</a:t>
            </a:r>
            <a:r>
              <a:rPr lang="en-US" sz="2200" b="1" i="1" dirty="0">
                <a:solidFill>
                  <a:srgbClr val="C41F31"/>
                </a:solidFill>
              </a:rPr>
              <a:t> de </a:t>
            </a:r>
            <a:r>
              <a:rPr lang="en-US" sz="2200" b="1" i="1" dirty="0" err="1">
                <a:solidFill>
                  <a:srgbClr val="C41F31"/>
                </a:solidFill>
              </a:rPr>
              <a:t>Liderazgo</a:t>
            </a:r>
            <a:endParaRPr sz="2200" b="1" i="1" dirty="0"/>
          </a:p>
          <a:p>
            <a:pPr lvl="1" indent="-368300">
              <a:spcBef>
                <a:spcPts val="0"/>
              </a:spcBef>
              <a:spcAft>
                <a:spcPts val="1200"/>
              </a:spcAft>
              <a:buClr>
                <a:srgbClr val="C41F31"/>
              </a:buClr>
              <a:buSzPct val="150000"/>
              <a:buFont typeface="Arial" panose="020B0604020202020204" pitchFamily="34" charset="0"/>
              <a:buChar char="•"/>
            </a:pPr>
            <a:r>
              <a:rPr lang="en-US" sz="2000" b="1" i="1" dirty="0" err="1"/>
              <a:t>Proximidad</a:t>
            </a:r>
            <a:r>
              <a:rPr lang="en-US" sz="2000" b="1" i="1" dirty="0"/>
              <a:t> </a:t>
            </a:r>
            <a:endParaRPr sz="2000" b="1" i="1" dirty="0"/>
          </a:p>
          <a:p>
            <a:pPr lvl="2" indent="-368300">
              <a:lnSpc>
                <a:spcPct val="115000"/>
              </a:lnSpc>
              <a:spcBef>
                <a:spcPts val="0"/>
              </a:spcBef>
              <a:spcAft>
                <a:spcPts val="1200"/>
              </a:spcAft>
              <a:buSzPct val="150000"/>
              <a:buFont typeface="Arial" panose="020B0604020202020204" pitchFamily="34" charset="0"/>
              <a:buChar char="•"/>
            </a:pPr>
            <a:r>
              <a:rPr lang="en-US" sz="2000" dirty="0"/>
              <a:t>Ser de </a:t>
            </a:r>
            <a:r>
              <a:rPr lang="en-US" sz="2000" dirty="0" err="1"/>
              <a:t>fácil</a:t>
            </a:r>
            <a:r>
              <a:rPr lang="en-US" sz="2000" dirty="0"/>
              <a:t> </a:t>
            </a:r>
            <a:r>
              <a:rPr lang="en-US" sz="2000" dirty="0" err="1"/>
              <a:t>acceso</a:t>
            </a:r>
            <a:r>
              <a:rPr lang="en-US" sz="2000" dirty="0"/>
              <a:t> genera </a:t>
            </a:r>
            <a:r>
              <a:rPr lang="en-US" sz="2000" dirty="0" err="1"/>
              <a:t>confianza</a:t>
            </a:r>
            <a:r>
              <a:rPr lang="en-US" sz="2000" dirty="0"/>
              <a:t>. </a:t>
            </a:r>
            <a:endParaRPr sz="2000" dirty="0"/>
          </a:p>
          <a:p>
            <a:pPr lvl="2" indent="-368300">
              <a:lnSpc>
                <a:spcPct val="115000"/>
              </a:lnSpc>
              <a:spcBef>
                <a:spcPts val="0"/>
              </a:spcBef>
              <a:spcAft>
                <a:spcPts val="1200"/>
              </a:spcAft>
              <a:buSzPct val="150000"/>
              <a:buFont typeface="Arial" panose="020B0604020202020204" pitchFamily="34" charset="0"/>
              <a:buChar char="•"/>
            </a:pPr>
            <a:r>
              <a:rPr lang="en-US" sz="2000" dirty="0"/>
              <a:t>Las personas </a:t>
            </a:r>
            <a:r>
              <a:rPr lang="en-US" sz="2000" dirty="0" err="1"/>
              <a:t>necesitan</a:t>
            </a:r>
            <a:r>
              <a:rPr lang="en-US" sz="2000" dirty="0"/>
              <a:t> saber que </a:t>
            </a:r>
            <a:r>
              <a:rPr lang="en-US" sz="2000" dirty="0" err="1"/>
              <a:t>pueden</a:t>
            </a:r>
            <a:r>
              <a:rPr lang="en-US" sz="2000" dirty="0"/>
              <a:t> </a:t>
            </a:r>
            <a:r>
              <a:rPr lang="en-US" sz="2000" dirty="0" err="1"/>
              <a:t>acercarse</a:t>
            </a:r>
            <a:r>
              <a:rPr lang="en-US" sz="2000" dirty="0"/>
              <a:t> al </a:t>
            </a:r>
            <a:r>
              <a:rPr lang="en-US" sz="2000" dirty="0" err="1"/>
              <a:t>líder</a:t>
            </a:r>
            <a:r>
              <a:rPr lang="en-US" sz="2000" dirty="0"/>
              <a:t>.</a:t>
            </a:r>
            <a:endParaRPr sz="2000" dirty="0"/>
          </a:p>
          <a:p>
            <a:pPr lvl="2" indent="-368300">
              <a:lnSpc>
                <a:spcPct val="115000"/>
              </a:lnSpc>
              <a:spcBef>
                <a:spcPts val="0"/>
              </a:spcBef>
              <a:spcAft>
                <a:spcPts val="1200"/>
              </a:spcAft>
              <a:buSzPct val="150000"/>
              <a:buFont typeface="Arial" panose="020B0604020202020204" pitchFamily="34" charset="0"/>
              <a:buChar char="•"/>
            </a:pPr>
            <a:r>
              <a:rPr lang="en-US" sz="2000" dirty="0" err="1"/>
              <a:t>Estreche</a:t>
            </a:r>
            <a:r>
              <a:rPr lang="en-US" sz="2000" dirty="0"/>
              <a:t> la mano de </a:t>
            </a:r>
            <a:r>
              <a:rPr lang="en-US" sz="2000" dirty="0" err="1"/>
              <a:t>su</a:t>
            </a:r>
            <a:r>
              <a:rPr lang="en-US" sz="2000" dirty="0"/>
              <a:t> </a:t>
            </a:r>
            <a:r>
              <a:rPr lang="en-US" sz="2000" dirty="0" err="1"/>
              <a:t>gente</a:t>
            </a:r>
            <a:r>
              <a:rPr lang="en-US" sz="2000" dirty="0"/>
              <a:t>, ore con </a:t>
            </a:r>
            <a:r>
              <a:rPr lang="en-US" sz="2000" dirty="0" err="1"/>
              <a:t>ellos</a:t>
            </a:r>
            <a:r>
              <a:rPr lang="en-US" sz="2000" dirty="0"/>
              <a:t>, </a:t>
            </a:r>
            <a:r>
              <a:rPr lang="en-US" sz="2000" dirty="0" err="1"/>
              <a:t>quédese</a:t>
            </a:r>
            <a:r>
              <a:rPr lang="en-US" sz="2000" dirty="0"/>
              <a:t> </a:t>
            </a:r>
            <a:r>
              <a:rPr lang="en-US" sz="2000" dirty="0" err="1"/>
              <a:t>después</a:t>
            </a:r>
            <a:r>
              <a:rPr lang="en-US" sz="2000" dirty="0"/>
              <a:t> del </a:t>
            </a:r>
            <a:r>
              <a:rPr lang="en-US" sz="2000" dirty="0" err="1"/>
              <a:t>servicio</a:t>
            </a:r>
            <a:r>
              <a:rPr lang="en-US" sz="2000" dirty="0"/>
              <a:t> de </a:t>
            </a:r>
            <a:r>
              <a:rPr lang="en-US" sz="2000" dirty="0" err="1"/>
              <a:t>adoración</a:t>
            </a:r>
            <a:r>
              <a:rPr lang="en-US" sz="2000" dirty="0"/>
              <a:t>.</a:t>
            </a:r>
            <a:endParaRPr sz="2000" dirty="0"/>
          </a:p>
        </p:txBody>
      </p:sp>
      <p:pic>
        <p:nvPicPr>
          <p:cNvPr id="5" name="officeArt object" descr="*">
            <a:extLst>
              <a:ext uri="{FF2B5EF4-FFF2-40B4-BE49-F238E27FC236}">
                <a16:creationId xmlns:a16="http://schemas.microsoft.com/office/drawing/2014/main" id="{52F1A004-A14B-A123-75BF-D19BAACA3139}"/>
              </a:ext>
            </a:extLst>
          </p:cNvPr>
          <p:cNvPicPr/>
          <p:nvPr/>
        </p:nvPicPr>
        <p:blipFill>
          <a:blip r:embed="rId3"/>
          <a:stretch>
            <a:fillRect/>
          </a:stretch>
        </p:blipFill>
        <p:spPr>
          <a:xfrm>
            <a:off x="937743" y="2522038"/>
            <a:ext cx="378761" cy="156782"/>
          </a:xfrm>
          <a:prstGeom prst="rect">
            <a:avLst/>
          </a:prstGeom>
          <a:ln w="12700" cap="flat">
            <a:noFill/>
            <a:miter lim="400000"/>
          </a:ln>
          <a:effectLst/>
        </p:spPr>
      </p:pic>
      <p:sp>
        <p:nvSpPr>
          <p:cNvPr id="6" name="Google Shape;102;g10a52b2144b_0_86">
            <a:extLst>
              <a:ext uri="{FF2B5EF4-FFF2-40B4-BE49-F238E27FC236}">
                <a16:creationId xmlns:a16="http://schemas.microsoft.com/office/drawing/2014/main" id="{B683EA1E-DE9E-3581-57B1-84B3D52666BF}"/>
              </a:ext>
            </a:extLst>
          </p:cNvPr>
          <p:cNvSpPr txBox="1">
            <a:spLocks/>
          </p:cNvSpPr>
          <p:nvPr/>
        </p:nvSpPr>
        <p:spPr>
          <a:xfrm>
            <a:off x="298939" y="6101689"/>
            <a:ext cx="4273061" cy="400069"/>
          </a:xfrm>
          <a:prstGeom prst="rect">
            <a:avLst/>
          </a:prstGeom>
          <a:noFill/>
          <a:ln>
            <a:noFill/>
          </a:ln>
        </p:spPr>
        <p:txBody>
          <a:bodyPr spcFirstLastPara="1" wrap="square" lIns="91425" tIns="45700" rIns="91425" bIns="45700" anchor="ctr" anchorCtr="0">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pPr algn="l"/>
            <a:r>
              <a:rPr lang="en-US" sz="2000" b="1" dirty="0">
                <a:solidFill>
                  <a:srgbClr val="C41F31"/>
                </a:solidFill>
                <a:latin typeface="Arial Black" panose="020B0A04020102020204" pitchFamily="34" charset="0"/>
              </a:rPr>
              <a:t>FORMACIÓN DE CARÁCTER</a:t>
            </a:r>
          </a:p>
        </p:txBody>
      </p:sp>
      <p:pic>
        <p:nvPicPr>
          <p:cNvPr id="7" name="Picture 6" descr="Text, logo, company name&#10;&#10;Description automatically generated">
            <a:extLst>
              <a:ext uri="{FF2B5EF4-FFF2-40B4-BE49-F238E27FC236}">
                <a16:creationId xmlns:a16="http://schemas.microsoft.com/office/drawing/2014/main" id="{CE417E47-702A-FD3A-357D-C0A46F6F8AB3}"/>
              </a:ext>
            </a:extLst>
          </p:cNvPr>
          <p:cNvPicPr>
            <a:picLocks noChangeAspect="1"/>
          </p:cNvPicPr>
          <p:nvPr/>
        </p:nvPicPr>
        <p:blipFill>
          <a:blip r:embed="rId4"/>
          <a:stretch>
            <a:fillRect/>
          </a:stretch>
        </p:blipFill>
        <p:spPr>
          <a:xfrm>
            <a:off x="7936878" y="5616900"/>
            <a:ext cx="1042644" cy="1110605"/>
          </a:xfrm>
          <a:prstGeom prst="rect">
            <a:avLst/>
          </a:prstGeom>
        </p:spPr>
      </p:pic>
      <p:cxnSp>
        <p:nvCxnSpPr>
          <p:cNvPr id="8" name="Straight Connector 7">
            <a:extLst>
              <a:ext uri="{FF2B5EF4-FFF2-40B4-BE49-F238E27FC236}">
                <a16:creationId xmlns:a16="http://schemas.microsoft.com/office/drawing/2014/main" id="{C76A3F6F-0B05-806A-C493-6740A02CEE4F}"/>
              </a:ext>
            </a:extLst>
          </p:cNvPr>
          <p:cNvCxnSpPr>
            <a:cxnSpLocks/>
          </p:cNvCxnSpPr>
          <p:nvPr/>
        </p:nvCxnSpPr>
        <p:spPr>
          <a:xfrm>
            <a:off x="4281854" y="6294037"/>
            <a:ext cx="3472960" cy="0"/>
          </a:xfrm>
          <a:prstGeom prst="line">
            <a:avLst/>
          </a:prstGeom>
          <a:ln w="19050">
            <a:solidFill>
              <a:srgbClr val="C41F31"/>
            </a:solidFill>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10a2a4cf63c_1_162"/>
          <p:cNvSpPr txBox="1">
            <a:spLocks noGrp="1"/>
          </p:cNvSpPr>
          <p:nvPr>
            <p:ph type="title"/>
          </p:nvPr>
        </p:nvSpPr>
        <p:spPr>
          <a:xfrm>
            <a:off x="457200" y="127031"/>
            <a:ext cx="8229600" cy="1200288"/>
          </a:xfrm>
          <a:prstGeom prst="rect">
            <a:avLst/>
          </a:prstGeom>
        </p:spPr>
        <p:txBody>
          <a:bodyPr spcFirstLastPara="1" wrap="square" lIns="91425" tIns="45700" rIns="91425" bIns="45700" anchor="ctr" anchorCtr="0">
            <a:spAutoFit/>
          </a:bodyPr>
          <a:lstStyle/>
          <a:p>
            <a:pPr marL="0" lvl="0" indent="0" algn="ctr" rtl="0">
              <a:spcBef>
                <a:spcPts val="0"/>
              </a:spcBef>
              <a:spcAft>
                <a:spcPts val="0"/>
              </a:spcAft>
              <a:buNone/>
            </a:pPr>
            <a:r>
              <a:rPr lang="en-US" sz="3600" b="1" dirty="0">
                <a:latin typeface="Arial Black" panose="020B0A04020102020204" pitchFamily="34" charset="0"/>
              </a:rPr>
              <a:t>PARTE TRES </a:t>
            </a:r>
            <a:endParaRPr sz="3600" b="1" dirty="0">
              <a:latin typeface="Arial Black" panose="020B0A04020102020204" pitchFamily="34" charset="0"/>
            </a:endParaRPr>
          </a:p>
          <a:p>
            <a:pPr marL="0" lvl="0" indent="0" algn="ctr" rtl="0">
              <a:spcBef>
                <a:spcPts val="0"/>
              </a:spcBef>
              <a:spcAft>
                <a:spcPts val="0"/>
              </a:spcAft>
              <a:buNone/>
            </a:pPr>
            <a:r>
              <a:rPr lang="en-US" sz="3600" b="1" dirty="0" err="1">
                <a:latin typeface="Arial Black" panose="020B0A04020102020204" pitchFamily="34" charset="0"/>
              </a:rPr>
              <a:t>Reto</a:t>
            </a:r>
            <a:r>
              <a:rPr lang="en-US" sz="3600" b="1" dirty="0">
                <a:latin typeface="Arial Black" panose="020B0A04020102020204" pitchFamily="34" charset="0"/>
              </a:rPr>
              <a:t> #3 - </a:t>
            </a:r>
            <a:r>
              <a:rPr lang="en-US" sz="3600" b="1" dirty="0" err="1">
                <a:latin typeface="Arial Black" panose="020B0A04020102020204" pitchFamily="34" charset="0"/>
              </a:rPr>
              <a:t>Confianza</a:t>
            </a:r>
            <a:endParaRPr sz="3600" b="1" dirty="0">
              <a:latin typeface="Arial Black" panose="020B0A04020102020204" pitchFamily="34" charset="0"/>
            </a:endParaRPr>
          </a:p>
        </p:txBody>
      </p:sp>
      <p:sp>
        <p:nvSpPr>
          <p:cNvPr id="274" name="Google Shape;274;g10a2a4cf63c_1_162"/>
          <p:cNvSpPr txBox="1">
            <a:spLocks noGrp="1"/>
          </p:cNvSpPr>
          <p:nvPr>
            <p:ph type="body" idx="1"/>
          </p:nvPr>
        </p:nvSpPr>
        <p:spPr>
          <a:xfrm>
            <a:off x="457200" y="1321750"/>
            <a:ext cx="8229600" cy="4247276"/>
          </a:xfrm>
          <a:prstGeom prst="rect">
            <a:avLst/>
          </a:prstGeom>
        </p:spPr>
        <p:txBody>
          <a:bodyPr spcFirstLastPara="1" wrap="square" lIns="91425" tIns="45700" rIns="91425" bIns="45700" anchor="t" anchorCtr="0">
            <a:spAutoFit/>
          </a:bodyPr>
          <a:lstStyle/>
          <a:p>
            <a:pPr marL="0" lvl="0" indent="0" algn="l" rtl="0">
              <a:spcBef>
                <a:spcPts val="360"/>
              </a:spcBef>
              <a:spcAft>
                <a:spcPts val="0"/>
              </a:spcAft>
              <a:buNone/>
            </a:pPr>
            <a:r>
              <a:rPr lang="en-US" sz="2000" i="1" dirty="0"/>
              <a:t>La forma </a:t>
            </a:r>
            <a:r>
              <a:rPr lang="en-US" sz="2000" i="1" dirty="0" err="1"/>
              <a:t>en</a:t>
            </a:r>
            <a:r>
              <a:rPr lang="en-US" sz="2000" i="1" dirty="0"/>
              <a:t> que </a:t>
            </a:r>
            <a:r>
              <a:rPr lang="en-US" sz="2000" i="1" dirty="0" err="1"/>
              <a:t>nos</a:t>
            </a:r>
            <a:r>
              <a:rPr lang="en-US" sz="2000" i="1" dirty="0"/>
              <a:t> </a:t>
            </a:r>
            <a:r>
              <a:rPr lang="en-US" sz="2000" i="1" dirty="0" err="1"/>
              <a:t>ganamos</a:t>
            </a:r>
            <a:r>
              <a:rPr lang="en-US" sz="2000" i="1" dirty="0"/>
              <a:t> la </a:t>
            </a:r>
            <a:r>
              <a:rPr lang="en-US" sz="2000" i="1" dirty="0" err="1"/>
              <a:t>confianza</a:t>
            </a:r>
            <a:r>
              <a:rPr lang="en-US" sz="2000" i="1" dirty="0"/>
              <a:t> es </a:t>
            </a:r>
            <a:r>
              <a:rPr lang="en-US" sz="2000" i="1" dirty="0" err="1"/>
              <a:t>comprendiendo</a:t>
            </a:r>
            <a:r>
              <a:rPr lang="en-US" sz="2000" i="1" dirty="0"/>
              <a:t> las </a:t>
            </a:r>
            <a:r>
              <a:rPr lang="en-US" sz="2000" i="1" dirty="0" err="1"/>
              <a:t>cualidades</a:t>
            </a:r>
            <a:r>
              <a:rPr lang="en-US" sz="2000" i="1" dirty="0"/>
              <a:t> del </a:t>
            </a:r>
            <a:r>
              <a:rPr lang="en-US" sz="2000" i="1" dirty="0" err="1"/>
              <a:t>liderazgo</a:t>
            </a:r>
            <a:r>
              <a:rPr lang="en-US" sz="2000" i="1" dirty="0"/>
              <a:t>. </a:t>
            </a:r>
          </a:p>
          <a:p>
            <a:pPr marL="0" lvl="0" indent="0" algn="r" rtl="0">
              <a:spcBef>
                <a:spcPts val="360"/>
              </a:spcBef>
              <a:spcAft>
                <a:spcPts val="0"/>
              </a:spcAft>
              <a:buNone/>
            </a:pPr>
            <a:r>
              <a:rPr lang="en-US" sz="2000" i="1" dirty="0"/>
              <a:t>—Stan Toler</a:t>
            </a:r>
            <a:endParaRPr sz="2000" i="1" dirty="0"/>
          </a:p>
          <a:p>
            <a:pPr marL="457200" lvl="1" indent="0">
              <a:spcAft>
                <a:spcPts val="1200"/>
              </a:spcAft>
              <a:buNone/>
            </a:pPr>
            <a:r>
              <a:rPr lang="en-US" sz="2000" b="1" i="1" dirty="0">
                <a:solidFill>
                  <a:srgbClr val="C41F31"/>
                </a:solidFill>
              </a:rPr>
              <a:t>	Clave: 10 </a:t>
            </a:r>
            <a:r>
              <a:rPr lang="en-US" sz="2000" b="1" i="1" dirty="0" err="1">
                <a:solidFill>
                  <a:srgbClr val="C41F31"/>
                </a:solidFill>
              </a:rPr>
              <a:t>Cualidades</a:t>
            </a:r>
            <a:r>
              <a:rPr lang="en-US" sz="2000" b="1" i="1" dirty="0">
                <a:solidFill>
                  <a:srgbClr val="C41F31"/>
                </a:solidFill>
              </a:rPr>
              <a:t> de </a:t>
            </a:r>
            <a:r>
              <a:rPr lang="en-US" sz="2000" b="1" i="1" dirty="0" err="1">
                <a:solidFill>
                  <a:srgbClr val="C41F31"/>
                </a:solidFill>
              </a:rPr>
              <a:t>Liderazgo</a:t>
            </a:r>
            <a:endParaRPr sz="2000" b="1" i="1" dirty="0">
              <a:solidFill>
                <a:srgbClr val="C41F31"/>
              </a:solidFill>
            </a:endParaRPr>
          </a:p>
          <a:p>
            <a:pPr lvl="1" indent="-368300">
              <a:spcBef>
                <a:spcPts val="0"/>
              </a:spcBef>
              <a:spcAft>
                <a:spcPts val="1200"/>
              </a:spcAft>
              <a:buClr>
                <a:srgbClr val="C41F31"/>
              </a:buClr>
              <a:buSzPct val="150000"/>
              <a:buFont typeface="Arial" panose="020B0604020202020204" pitchFamily="34" charset="0"/>
              <a:buChar char="•"/>
            </a:pPr>
            <a:r>
              <a:rPr lang="en-US" sz="2000" b="1" i="1" dirty="0" err="1"/>
              <a:t>Estabilidad</a:t>
            </a:r>
            <a:endParaRPr sz="2000" b="1" i="1" dirty="0"/>
          </a:p>
          <a:p>
            <a:pPr lvl="2" indent="-368300">
              <a:spcBef>
                <a:spcPts val="0"/>
              </a:spcBef>
              <a:spcAft>
                <a:spcPts val="1200"/>
              </a:spcAft>
              <a:buSzPct val="150000"/>
              <a:buFont typeface="Arial" panose="020B0604020202020204" pitchFamily="34" charset="0"/>
              <a:buChar char="•"/>
            </a:pPr>
            <a:r>
              <a:rPr lang="en-US" sz="2000" dirty="0"/>
              <a:t>La </a:t>
            </a:r>
            <a:r>
              <a:rPr lang="en-US" sz="2000" dirty="0" err="1"/>
              <a:t>gente</a:t>
            </a:r>
            <a:r>
              <a:rPr lang="en-US" sz="2000" dirty="0"/>
              <a:t> </a:t>
            </a:r>
            <a:r>
              <a:rPr lang="en-US" sz="2000" dirty="0" err="1"/>
              <a:t>necesita</a:t>
            </a:r>
            <a:r>
              <a:rPr lang="en-US" sz="2000" dirty="0"/>
              <a:t> </a:t>
            </a:r>
            <a:r>
              <a:rPr lang="en-US" sz="2000" dirty="0" err="1"/>
              <a:t>verte</a:t>
            </a:r>
            <a:r>
              <a:rPr lang="en-US" sz="2000" dirty="0"/>
              <a:t> </a:t>
            </a:r>
            <a:r>
              <a:rPr lang="en-US" sz="2000" dirty="0" err="1"/>
              <a:t>estable</a:t>
            </a:r>
            <a:r>
              <a:rPr lang="en-US" sz="2000" dirty="0"/>
              <a:t> y </a:t>
            </a:r>
            <a:r>
              <a:rPr lang="en-US" sz="2000" dirty="0" err="1"/>
              <a:t>constantemente</a:t>
            </a:r>
            <a:r>
              <a:rPr lang="en-US" sz="2000" dirty="0"/>
              <a:t> </a:t>
            </a:r>
            <a:r>
              <a:rPr lang="en-US" sz="2000" dirty="0" err="1"/>
              <a:t>presente</a:t>
            </a:r>
            <a:r>
              <a:rPr lang="en-US" sz="2000" i="1" dirty="0"/>
              <a:t>.</a:t>
            </a:r>
            <a:endParaRPr sz="2000" i="1" dirty="0"/>
          </a:p>
          <a:p>
            <a:pPr lvl="1" indent="-368300">
              <a:spcBef>
                <a:spcPts val="0"/>
              </a:spcBef>
              <a:spcAft>
                <a:spcPts val="1200"/>
              </a:spcAft>
              <a:buClr>
                <a:srgbClr val="C41F31"/>
              </a:buClr>
              <a:buSzPct val="150000"/>
              <a:buFont typeface="Arial" panose="020B0604020202020204" pitchFamily="34" charset="0"/>
              <a:buChar char="•"/>
            </a:pPr>
            <a:r>
              <a:rPr lang="en-US" sz="2000" b="1" i="1" dirty="0" err="1"/>
              <a:t>Humildad</a:t>
            </a:r>
            <a:endParaRPr sz="2000" b="1" i="1" dirty="0"/>
          </a:p>
          <a:p>
            <a:pPr lvl="2" indent="-368300">
              <a:spcBef>
                <a:spcPts val="0"/>
              </a:spcBef>
              <a:spcAft>
                <a:spcPts val="1200"/>
              </a:spcAft>
              <a:buSzPct val="150000"/>
              <a:buFont typeface="Arial" panose="020B0604020202020204" pitchFamily="34" charset="0"/>
              <a:buChar char="•"/>
            </a:pPr>
            <a:r>
              <a:rPr lang="en-US" sz="2000" dirty="0"/>
              <a:t>Sea </a:t>
            </a:r>
            <a:r>
              <a:rPr lang="en-US" sz="2000" dirty="0" err="1"/>
              <a:t>humilde</a:t>
            </a:r>
            <a:r>
              <a:rPr lang="en-US" sz="2000" dirty="0"/>
              <a:t> ante Dios.</a:t>
            </a:r>
            <a:endParaRPr sz="2000" dirty="0"/>
          </a:p>
          <a:p>
            <a:pPr lvl="2" indent="-368300">
              <a:spcBef>
                <a:spcPts val="0"/>
              </a:spcBef>
              <a:spcAft>
                <a:spcPts val="1200"/>
              </a:spcAft>
              <a:buSzPct val="150000"/>
              <a:buFont typeface="Arial" panose="020B0604020202020204" pitchFamily="34" charset="0"/>
              <a:buChar char="•"/>
            </a:pPr>
            <a:r>
              <a:rPr lang="en-US" sz="2000" dirty="0"/>
              <a:t>La </a:t>
            </a:r>
            <a:r>
              <a:rPr lang="en-US" sz="2000" dirty="0" err="1"/>
              <a:t>gente</a:t>
            </a:r>
            <a:r>
              <a:rPr lang="en-US" sz="2000" dirty="0"/>
              <a:t> </a:t>
            </a:r>
            <a:r>
              <a:rPr lang="en-US" sz="2000" dirty="0" err="1"/>
              <a:t>necesita</a:t>
            </a:r>
            <a:r>
              <a:rPr lang="en-US" sz="2000" dirty="0"/>
              <a:t> </a:t>
            </a:r>
            <a:r>
              <a:rPr lang="en-US" sz="2000" dirty="0" err="1"/>
              <a:t>ver</a:t>
            </a:r>
            <a:r>
              <a:rPr lang="en-US" sz="2000" dirty="0"/>
              <a:t> que no hay </a:t>
            </a:r>
            <a:r>
              <a:rPr lang="en-US" sz="2000" dirty="0" err="1"/>
              <a:t>presunción</a:t>
            </a:r>
            <a:r>
              <a:rPr lang="en-US" sz="2000" dirty="0"/>
              <a:t> o </a:t>
            </a:r>
            <a:r>
              <a:rPr lang="en-US" sz="2000" dirty="0" err="1"/>
              <a:t>arrogancia</a:t>
            </a:r>
            <a:r>
              <a:rPr lang="en-US" sz="2000" dirty="0"/>
              <a:t> </a:t>
            </a:r>
            <a:r>
              <a:rPr lang="en-US" sz="2000" dirty="0" err="1"/>
              <a:t>en</a:t>
            </a:r>
            <a:r>
              <a:rPr lang="en-US" sz="2000" dirty="0"/>
              <a:t> </a:t>
            </a:r>
            <a:r>
              <a:rPr lang="en-US" sz="2000" dirty="0" err="1"/>
              <a:t>el</a:t>
            </a:r>
            <a:r>
              <a:rPr lang="en-US" sz="2000" dirty="0"/>
              <a:t> </a:t>
            </a:r>
            <a:r>
              <a:rPr lang="en-US" sz="2000" dirty="0" err="1"/>
              <a:t>púlpito</a:t>
            </a:r>
            <a:r>
              <a:rPr lang="en-US" sz="2000" dirty="0"/>
              <a:t>.</a:t>
            </a:r>
            <a:endParaRPr sz="2000" dirty="0"/>
          </a:p>
        </p:txBody>
      </p:sp>
      <p:pic>
        <p:nvPicPr>
          <p:cNvPr id="5" name="officeArt object" descr="*">
            <a:extLst>
              <a:ext uri="{FF2B5EF4-FFF2-40B4-BE49-F238E27FC236}">
                <a16:creationId xmlns:a16="http://schemas.microsoft.com/office/drawing/2014/main" id="{C4BB41D6-7634-0AA2-A580-DD5FDA04A5AD}"/>
              </a:ext>
            </a:extLst>
          </p:cNvPr>
          <p:cNvPicPr/>
          <p:nvPr/>
        </p:nvPicPr>
        <p:blipFill>
          <a:blip r:embed="rId3"/>
          <a:stretch>
            <a:fillRect/>
          </a:stretch>
        </p:blipFill>
        <p:spPr>
          <a:xfrm>
            <a:off x="999288" y="2514765"/>
            <a:ext cx="378761" cy="156782"/>
          </a:xfrm>
          <a:prstGeom prst="rect">
            <a:avLst/>
          </a:prstGeom>
          <a:ln w="12700" cap="flat">
            <a:noFill/>
            <a:miter lim="400000"/>
          </a:ln>
          <a:effectLst/>
        </p:spPr>
      </p:pic>
      <p:sp>
        <p:nvSpPr>
          <p:cNvPr id="6" name="Google Shape;102;g10a52b2144b_0_86">
            <a:extLst>
              <a:ext uri="{FF2B5EF4-FFF2-40B4-BE49-F238E27FC236}">
                <a16:creationId xmlns:a16="http://schemas.microsoft.com/office/drawing/2014/main" id="{A61D3692-DBC5-3419-6B57-5AF8067D1FFD}"/>
              </a:ext>
            </a:extLst>
          </p:cNvPr>
          <p:cNvSpPr txBox="1">
            <a:spLocks/>
          </p:cNvSpPr>
          <p:nvPr/>
        </p:nvSpPr>
        <p:spPr>
          <a:xfrm>
            <a:off x="298939" y="6101689"/>
            <a:ext cx="4273061" cy="400069"/>
          </a:xfrm>
          <a:prstGeom prst="rect">
            <a:avLst/>
          </a:prstGeom>
          <a:noFill/>
          <a:ln>
            <a:noFill/>
          </a:ln>
        </p:spPr>
        <p:txBody>
          <a:bodyPr spcFirstLastPara="1" wrap="square" lIns="91425" tIns="45700" rIns="91425" bIns="45700" anchor="ctr" anchorCtr="0">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pPr algn="l"/>
            <a:r>
              <a:rPr lang="en-US" sz="2000" b="1" dirty="0">
                <a:solidFill>
                  <a:srgbClr val="C41F31"/>
                </a:solidFill>
                <a:latin typeface="Arial Black" panose="020B0A04020102020204" pitchFamily="34" charset="0"/>
              </a:rPr>
              <a:t>FORMACIÓN DE CARÁCTER</a:t>
            </a:r>
          </a:p>
        </p:txBody>
      </p:sp>
      <p:pic>
        <p:nvPicPr>
          <p:cNvPr id="7" name="Picture 6" descr="Text, logo, company name&#10;&#10;Description automatically generated">
            <a:extLst>
              <a:ext uri="{FF2B5EF4-FFF2-40B4-BE49-F238E27FC236}">
                <a16:creationId xmlns:a16="http://schemas.microsoft.com/office/drawing/2014/main" id="{DDB2414F-EBFE-2763-989D-25D5CA98807C}"/>
              </a:ext>
            </a:extLst>
          </p:cNvPr>
          <p:cNvPicPr>
            <a:picLocks noChangeAspect="1"/>
          </p:cNvPicPr>
          <p:nvPr/>
        </p:nvPicPr>
        <p:blipFill>
          <a:blip r:embed="rId4"/>
          <a:stretch>
            <a:fillRect/>
          </a:stretch>
        </p:blipFill>
        <p:spPr>
          <a:xfrm>
            <a:off x="7936878" y="5616900"/>
            <a:ext cx="1042644" cy="1110605"/>
          </a:xfrm>
          <a:prstGeom prst="rect">
            <a:avLst/>
          </a:prstGeom>
        </p:spPr>
      </p:pic>
      <p:cxnSp>
        <p:nvCxnSpPr>
          <p:cNvPr id="8" name="Straight Connector 7">
            <a:extLst>
              <a:ext uri="{FF2B5EF4-FFF2-40B4-BE49-F238E27FC236}">
                <a16:creationId xmlns:a16="http://schemas.microsoft.com/office/drawing/2014/main" id="{2DF4E2EC-49DC-25FC-3CBF-82D75F8C86CA}"/>
              </a:ext>
            </a:extLst>
          </p:cNvPr>
          <p:cNvCxnSpPr>
            <a:cxnSpLocks/>
          </p:cNvCxnSpPr>
          <p:nvPr/>
        </p:nvCxnSpPr>
        <p:spPr>
          <a:xfrm>
            <a:off x="4281854" y="6294037"/>
            <a:ext cx="3472960" cy="0"/>
          </a:xfrm>
          <a:prstGeom prst="line">
            <a:avLst/>
          </a:prstGeom>
          <a:ln w="19050">
            <a:solidFill>
              <a:srgbClr val="C41F31"/>
            </a:solidFill>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g10a2a4cf63c_1_115"/>
          <p:cNvSpPr txBox="1">
            <a:spLocks noGrp="1"/>
          </p:cNvSpPr>
          <p:nvPr>
            <p:ph type="title"/>
          </p:nvPr>
        </p:nvSpPr>
        <p:spPr>
          <a:xfrm>
            <a:off x="457200" y="160942"/>
            <a:ext cx="8229600" cy="1200288"/>
          </a:xfrm>
          <a:prstGeom prst="rect">
            <a:avLst/>
          </a:prstGeom>
        </p:spPr>
        <p:txBody>
          <a:bodyPr spcFirstLastPara="1" wrap="square" lIns="91425" tIns="45700" rIns="91425" bIns="45700" anchor="ctr" anchorCtr="0">
            <a:spAutoFit/>
          </a:bodyPr>
          <a:lstStyle/>
          <a:p>
            <a:pPr marL="0" lvl="0" indent="0" algn="ctr" rtl="0">
              <a:spcBef>
                <a:spcPts val="0"/>
              </a:spcBef>
              <a:spcAft>
                <a:spcPts val="0"/>
              </a:spcAft>
              <a:buNone/>
            </a:pPr>
            <a:r>
              <a:rPr lang="en-US" sz="3600" b="1" dirty="0">
                <a:latin typeface="Arial Black" panose="020B0A04020102020204" pitchFamily="34" charset="0"/>
              </a:rPr>
              <a:t>PARTE CUATRO </a:t>
            </a:r>
            <a:endParaRPr sz="3600" b="1" dirty="0">
              <a:latin typeface="Arial Black" panose="020B0A04020102020204" pitchFamily="34" charset="0"/>
            </a:endParaRPr>
          </a:p>
          <a:p>
            <a:pPr marL="0" lvl="0" indent="0" algn="ctr" rtl="0">
              <a:spcBef>
                <a:spcPts val="0"/>
              </a:spcBef>
              <a:spcAft>
                <a:spcPts val="0"/>
              </a:spcAft>
              <a:buNone/>
            </a:pPr>
            <a:r>
              <a:rPr lang="en-US" sz="3600" b="1" dirty="0" err="1">
                <a:latin typeface="Arial Black" panose="020B0A04020102020204" pitchFamily="34" charset="0"/>
              </a:rPr>
              <a:t>Reto</a:t>
            </a:r>
            <a:r>
              <a:rPr lang="en-US" sz="3600" b="1" dirty="0">
                <a:latin typeface="Arial Black" panose="020B0A04020102020204" pitchFamily="34" charset="0"/>
              </a:rPr>
              <a:t> #4 - </a:t>
            </a:r>
            <a:r>
              <a:rPr lang="en-US" sz="3600" b="1" dirty="0" err="1">
                <a:latin typeface="Arial Black" panose="020B0A04020102020204" pitchFamily="34" charset="0"/>
              </a:rPr>
              <a:t>Disciplina</a:t>
            </a:r>
            <a:endParaRPr sz="3600" b="1" dirty="0">
              <a:latin typeface="Arial Black" panose="020B0A04020102020204" pitchFamily="34" charset="0"/>
            </a:endParaRPr>
          </a:p>
        </p:txBody>
      </p:sp>
      <p:sp>
        <p:nvSpPr>
          <p:cNvPr id="287" name="Google Shape;287;g10a2a4cf63c_1_115"/>
          <p:cNvSpPr txBox="1">
            <a:spLocks noGrp="1"/>
          </p:cNvSpPr>
          <p:nvPr>
            <p:ph type="body" idx="1"/>
          </p:nvPr>
        </p:nvSpPr>
        <p:spPr>
          <a:xfrm>
            <a:off x="457200" y="1430500"/>
            <a:ext cx="82296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2000" i="1" dirty="0"/>
              <a:t>Por tanto, </a:t>
            </a:r>
            <a:r>
              <a:rPr lang="en-US" sz="2000" i="1" dirty="0" err="1"/>
              <a:t>también</a:t>
            </a:r>
            <a:r>
              <a:rPr lang="en-US" sz="2000" i="1" dirty="0"/>
              <a:t> </a:t>
            </a:r>
            <a:r>
              <a:rPr lang="en-US" sz="2000" i="1" dirty="0" err="1"/>
              <a:t>nosotros</a:t>
            </a:r>
            <a:r>
              <a:rPr lang="en-US" sz="2000" i="1" dirty="0"/>
              <a:t>, que </a:t>
            </a:r>
            <a:r>
              <a:rPr lang="en-US" sz="2000" i="1" dirty="0" err="1"/>
              <a:t>estamos</a:t>
            </a:r>
            <a:r>
              <a:rPr lang="en-US" sz="2000" i="1" dirty="0"/>
              <a:t> </a:t>
            </a:r>
            <a:r>
              <a:rPr lang="en-US" sz="2000" i="1" dirty="0" err="1"/>
              <a:t>rodeados</a:t>
            </a:r>
            <a:r>
              <a:rPr lang="en-US" sz="2000" i="1" dirty="0"/>
              <a:t> de </a:t>
            </a:r>
            <a:r>
              <a:rPr lang="en-US" sz="2000" i="1" dirty="0" err="1"/>
              <a:t>una</a:t>
            </a:r>
            <a:r>
              <a:rPr lang="en-US" sz="2000" i="1" dirty="0"/>
              <a:t> </a:t>
            </a:r>
            <a:r>
              <a:rPr lang="en-US" sz="2000" i="1" dirty="0" err="1"/>
              <a:t>multitud</a:t>
            </a:r>
            <a:r>
              <a:rPr lang="en-US" sz="2000" i="1" dirty="0"/>
              <a:t> tan </a:t>
            </a:r>
            <a:r>
              <a:rPr lang="en-US" sz="2000" i="1" dirty="0" err="1"/>
              <a:t>grande</a:t>
            </a:r>
            <a:r>
              <a:rPr lang="en-US" sz="2000" i="1" dirty="0"/>
              <a:t> de </a:t>
            </a:r>
            <a:r>
              <a:rPr lang="en-US" sz="2000" i="1" dirty="0" err="1"/>
              <a:t>testigos</a:t>
            </a:r>
            <a:r>
              <a:rPr lang="en-US" sz="2000" i="1" dirty="0"/>
              <a:t>, </a:t>
            </a:r>
            <a:r>
              <a:rPr lang="en-US" sz="2000" i="1" dirty="0" err="1"/>
              <a:t>despojémonos</a:t>
            </a:r>
            <a:r>
              <a:rPr lang="en-US" sz="2000" i="1" dirty="0"/>
              <a:t> del </a:t>
            </a:r>
            <a:r>
              <a:rPr lang="en-US" sz="2000" i="1" dirty="0" err="1"/>
              <a:t>lastre</a:t>
            </a:r>
            <a:r>
              <a:rPr lang="en-US" sz="2000" i="1" dirty="0"/>
              <a:t> que </a:t>
            </a:r>
            <a:r>
              <a:rPr lang="en-US" sz="2000" i="1" dirty="0" err="1"/>
              <a:t>nos</a:t>
            </a:r>
            <a:r>
              <a:rPr lang="en-US" sz="2000" i="1" dirty="0"/>
              <a:t> </a:t>
            </a:r>
            <a:r>
              <a:rPr lang="en-US" sz="2000" i="1" dirty="0" err="1"/>
              <a:t>estorba</a:t>
            </a:r>
            <a:r>
              <a:rPr lang="en-US" sz="2000" i="1" dirty="0"/>
              <a:t>, </a:t>
            </a:r>
            <a:r>
              <a:rPr lang="en-US" sz="2000" i="1" dirty="0" err="1"/>
              <a:t>en</a:t>
            </a:r>
            <a:r>
              <a:rPr lang="en-US" sz="2000" i="1" dirty="0"/>
              <a:t> especial del </a:t>
            </a:r>
            <a:r>
              <a:rPr lang="en-US" sz="2000" i="1" dirty="0" err="1"/>
              <a:t>pecado</a:t>
            </a:r>
            <a:r>
              <a:rPr lang="en-US" sz="2000" i="1" dirty="0"/>
              <a:t> que </a:t>
            </a:r>
            <a:r>
              <a:rPr lang="en-US" sz="2000" i="1" dirty="0" err="1"/>
              <a:t>nos</a:t>
            </a:r>
            <a:r>
              <a:rPr lang="en-US" sz="2000" i="1" dirty="0"/>
              <a:t> </a:t>
            </a:r>
            <a:r>
              <a:rPr lang="en-US" sz="2000" i="1" dirty="0" err="1"/>
              <a:t>asedia</a:t>
            </a:r>
            <a:r>
              <a:rPr lang="en-US" sz="2000" i="1" dirty="0"/>
              <a:t>, y </a:t>
            </a:r>
            <a:r>
              <a:rPr lang="en-US" sz="2000" i="1" dirty="0" err="1"/>
              <a:t>corramos</a:t>
            </a:r>
            <a:r>
              <a:rPr lang="en-US" sz="2000" i="1" dirty="0"/>
              <a:t> con </a:t>
            </a:r>
            <a:r>
              <a:rPr lang="en-US" sz="2000" i="1" dirty="0" err="1"/>
              <a:t>perseverancia</a:t>
            </a:r>
            <a:r>
              <a:rPr lang="en-US" sz="2000" i="1" dirty="0"/>
              <a:t> la </a:t>
            </a:r>
            <a:r>
              <a:rPr lang="en-US" sz="2000" i="1" dirty="0" err="1"/>
              <a:t>carrera</a:t>
            </a:r>
            <a:r>
              <a:rPr lang="en-US" sz="2000" i="1" dirty="0"/>
              <a:t> que </a:t>
            </a:r>
            <a:r>
              <a:rPr lang="en-US" sz="2000" i="1" dirty="0" err="1"/>
              <a:t>tenemos</a:t>
            </a:r>
            <a:r>
              <a:rPr lang="en-US" sz="2000" i="1" dirty="0"/>
              <a:t> </a:t>
            </a:r>
            <a:r>
              <a:rPr lang="en-US" sz="2000" i="1" dirty="0" err="1"/>
              <a:t>por</a:t>
            </a:r>
            <a:r>
              <a:rPr lang="en-US" sz="2000" i="1" dirty="0"/>
              <a:t> </a:t>
            </a:r>
            <a:r>
              <a:rPr lang="en-US" sz="2000" i="1" dirty="0" err="1"/>
              <a:t>delante</a:t>
            </a:r>
            <a:r>
              <a:rPr lang="en-US" sz="2000" i="1" dirty="0"/>
              <a:t>. </a:t>
            </a:r>
            <a:r>
              <a:rPr lang="en-US" sz="2000" i="1" dirty="0" err="1"/>
              <a:t>Fijemos</a:t>
            </a:r>
            <a:r>
              <a:rPr lang="en-US" sz="2000" i="1" dirty="0"/>
              <a:t> la </a:t>
            </a:r>
            <a:r>
              <a:rPr lang="en-US" sz="2000" i="1" dirty="0" err="1"/>
              <a:t>mirada</a:t>
            </a:r>
            <a:r>
              <a:rPr lang="en-US" sz="2000" i="1" dirty="0"/>
              <a:t> </a:t>
            </a:r>
            <a:r>
              <a:rPr lang="en-US" sz="2000" i="1" dirty="0" err="1"/>
              <a:t>en</a:t>
            </a:r>
            <a:r>
              <a:rPr lang="en-US" sz="2000" i="1" dirty="0"/>
              <a:t> Jesús, </a:t>
            </a:r>
            <a:r>
              <a:rPr lang="en-US" sz="2000" i="1" dirty="0" err="1"/>
              <a:t>el</a:t>
            </a:r>
            <a:r>
              <a:rPr lang="en-US" sz="2000" i="1" dirty="0"/>
              <a:t> </a:t>
            </a:r>
            <a:r>
              <a:rPr lang="en-US" sz="2000" i="1" dirty="0" err="1"/>
              <a:t>iniciador</a:t>
            </a:r>
            <a:r>
              <a:rPr lang="en-US" sz="2000" i="1" dirty="0"/>
              <a:t> y </a:t>
            </a:r>
            <a:r>
              <a:rPr lang="en-US" sz="2000" i="1" dirty="0" err="1"/>
              <a:t>perfeccionador</a:t>
            </a:r>
            <a:r>
              <a:rPr lang="en-US" sz="2000" i="1" dirty="0"/>
              <a:t> de </a:t>
            </a:r>
            <a:r>
              <a:rPr lang="en-US" sz="2000" i="1" dirty="0" err="1"/>
              <a:t>nuestra</a:t>
            </a:r>
            <a:r>
              <a:rPr lang="en-US" sz="2000" i="1" dirty="0"/>
              <a:t> </a:t>
            </a:r>
            <a:r>
              <a:rPr lang="en-US" sz="2000" i="1" dirty="0" err="1"/>
              <a:t>fe</a:t>
            </a:r>
            <a:r>
              <a:rPr lang="en-US" sz="2000" i="1" dirty="0"/>
              <a:t>, </a:t>
            </a:r>
            <a:r>
              <a:rPr lang="en-US" sz="2000" i="1" dirty="0" err="1"/>
              <a:t>quien</a:t>
            </a:r>
            <a:r>
              <a:rPr lang="en-US" sz="2000" i="1" dirty="0"/>
              <a:t>, </a:t>
            </a:r>
            <a:r>
              <a:rPr lang="en-US" sz="2000" i="1" dirty="0" err="1"/>
              <a:t>por</a:t>
            </a:r>
            <a:r>
              <a:rPr lang="en-US" sz="2000" i="1" dirty="0"/>
              <a:t> </a:t>
            </a:r>
            <a:r>
              <a:rPr lang="en-US" sz="2000" i="1" dirty="0" err="1"/>
              <a:t>el</a:t>
            </a:r>
            <a:r>
              <a:rPr lang="en-US" sz="2000" i="1" dirty="0"/>
              <a:t> </a:t>
            </a:r>
            <a:r>
              <a:rPr lang="en-US" sz="2000" i="1" dirty="0" err="1"/>
              <a:t>gozo</a:t>
            </a:r>
            <a:r>
              <a:rPr lang="en-US" sz="2000" i="1" dirty="0"/>
              <a:t> que le </a:t>
            </a:r>
            <a:r>
              <a:rPr lang="en-US" sz="2000" i="1" dirty="0" err="1"/>
              <a:t>esperaba</a:t>
            </a:r>
            <a:r>
              <a:rPr lang="en-US" sz="2000" i="1" dirty="0"/>
              <a:t>, </a:t>
            </a:r>
            <a:r>
              <a:rPr lang="en-US" sz="2000" i="1" dirty="0" err="1"/>
              <a:t>soportó</a:t>
            </a:r>
            <a:r>
              <a:rPr lang="en-US" sz="2000" i="1" dirty="0"/>
              <a:t> la </a:t>
            </a:r>
            <a:r>
              <a:rPr lang="en-US" sz="2000" i="1" dirty="0" err="1"/>
              <a:t>cruz</a:t>
            </a:r>
            <a:r>
              <a:rPr lang="en-US" sz="2000" i="1" dirty="0"/>
              <a:t>, </a:t>
            </a:r>
            <a:r>
              <a:rPr lang="en-US" sz="2000" i="1" dirty="0" err="1"/>
              <a:t>menospreciando</a:t>
            </a:r>
            <a:r>
              <a:rPr lang="en-US" sz="2000" i="1" dirty="0"/>
              <a:t> la </a:t>
            </a:r>
            <a:r>
              <a:rPr lang="en-US" sz="2000" i="1" dirty="0" err="1"/>
              <a:t>vergüenza</a:t>
            </a:r>
            <a:r>
              <a:rPr lang="en-US" sz="2000" i="1" dirty="0"/>
              <a:t> que </a:t>
            </a:r>
            <a:r>
              <a:rPr lang="en-US" sz="2000" i="1" dirty="0" err="1"/>
              <a:t>ella</a:t>
            </a:r>
            <a:r>
              <a:rPr lang="en-US" sz="2000" i="1" dirty="0"/>
              <a:t> </a:t>
            </a:r>
            <a:r>
              <a:rPr lang="en-US" sz="2000" i="1" dirty="0" err="1"/>
              <a:t>significaba</a:t>
            </a:r>
            <a:r>
              <a:rPr lang="en-US" sz="2000" i="1" dirty="0"/>
              <a:t>, y </a:t>
            </a:r>
            <a:r>
              <a:rPr lang="en-US" sz="2000" i="1" dirty="0" err="1"/>
              <a:t>ahora</a:t>
            </a:r>
            <a:r>
              <a:rPr lang="en-US" sz="2000" i="1" dirty="0"/>
              <a:t> </a:t>
            </a:r>
            <a:r>
              <a:rPr lang="en-US" sz="2000" i="1" dirty="0" err="1"/>
              <a:t>está</a:t>
            </a:r>
            <a:r>
              <a:rPr lang="en-US" sz="2000" i="1" dirty="0"/>
              <a:t> </a:t>
            </a:r>
            <a:r>
              <a:rPr lang="en-US" sz="2000" i="1" dirty="0" err="1"/>
              <a:t>sentado</a:t>
            </a:r>
            <a:r>
              <a:rPr lang="en-US" sz="2000" i="1" dirty="0"/>
              <a:t> a la </a:t>
            </a:r>
            <a:r>
              <a:rPr lang="en-US" sz="2000" i="1" dirty="0" err="1"/>
              <a:t>derecha</a:t>
            </a:r>
            <a:r>
              <a:rPr lang="en-US" sz="2000" i="1" dirty="0"/>
              <a:t> del </a:t>
            </a:r>
            <a:r>
              <a:rPr lang="en-US" sz="2000" i="1" dirty="0" err="1"/>
              <a:t>trono</a:t>
            </a:r>
            <a:r>
              <a:rPr lang="en-US" sz="2000" i="1" dirty="0"/>
              <a:t> de Dios. </a:t>
            </a:r>
            <a:r>
              <a:rPr lang="en-US" sz="2000" dirty="0"/>
              <a:t>(Hebrews 12: 1,2 NVI)</a:t>
            </a:r>
            <a:endParaRPr sz="2000" dirty="0"/>
          </a:p>
          <a:p>
            <a:pPr marL="0" lvl="0" indent="0" algn="l" rtl="0">
              <a:spcBef>
                <a:spcPts val="360"/>
              </a:spcBef>
              <a:spcAft>
                <a:spcPts val="0"/>
              </a:spcAft>
              <a:buNone/>
            </a:pPr>
            <a:endParaRPr sz="1600" dirty="0"/>
          </a:p>
          <a:p>
            <a:pPr marL="0" lvl="0" indent="0" algn="l" rtl="0">
              <a:spcBef>
                <a:spcPts val="360"/>
              </a:spcBef>
              <a:spcAft>
                <a:spcPts val="0"/>
              </a:spcAft>
              <a:buNone/>
            </a:pPr>
            <a:r>
              <a:rPr lang="en-US" sz="2000" i="1" dirty="0" err="1"/>
              <a:t>Esas</a:t>
            </a:r>
            <a:r>
              <a:rPr lang="en-US" sz="2000" i="1" dirty="0"/>
              <a:t> palabras, "y </a:t>
            </a:r>
            <a:r>
              <a:rPr lang="en-US" sz="2000" i="1" dirty="0" err="1"/>
              <a:t>el</a:t>
            </a:r>
            <a:r>
              <a:rPr lang="en-US" sz="2000" i="1" dirty="0"/>
              <a:t> </a:t>
            </a:r>
            <a:r>
              <a:rPr lang="en-US" sz="2000" i="1" dirty="0" err="1"/>
              <a:t>pecado</a:t>
            </a:r>
            <a:r>
              <a:rPr lang="en-US" sz="2000" i="1" dirty="0"/>
              <a:t> que tan </a:t>
            </a:r>
            <a:r>
              <a:rPr lang="en-US" sz="2000" i="1" dirty="0" err="1"/>
              <a:t>fácilmente</a:t>
            </a:r>
            <a:r>
              <a:rPr lang="en-US" sz="2000" i="1" dirty="0"/>
              <a:t> se </a:t>
            </a:r>
            <a:r>
              <a:rPr lang="en-US" sz="2000" i="1" dirty="0" err="1"/>
              <a:t>enreda</a:t>
            </a:r>
            <a:r>
              <a:rPr lang="en-US" sz="2000" i="1" dirty="0"/>
              <a:t>", </a:t>
            </a:r>
            <a:r>
              <a:rPr lang="en-US" sz="2000" i="1" dirty="0" err="1"/>
              <a:t>tratan</a:t>
            </a:r>
            <a:r>
              <a:rPr lang="en-US" sz="2000" i="1" dirty="0"/>
              <a:t> con un par de </a:t>
            </a:r>
            <a:r>
              <a:rPr lang="en-US" sz="2000" i="1" dirty="0" err="1"/>
              <a:t>cuestiones</a:t>
            </a:r>
            <a:r>
              <a:rPr lang="en-US" sz="2000" i="1" dirty="0"/>
              <a:t>. Creo que se </a:t>
            </a:r>
            <a:r>
              <a:rPr lang="en-US" sz="2000" i="1" dirty="0" err="1"/>
              <a:t>trata</a:t>
            </a:r>
            <a:r>
              <a:rPr lang="en-US" sz="2000" i="1" dirty="0"/>
              <a:t> del </a:t>
            </a:r>
            <a:r>
              <a:rPr lang="en-US" sz="2000" i="1" dirty="0" err="1"/>
              <a:t>pecado</a:t>
            </a:r>
            <a:r>
              <a:rPr lang="en-US" sz="2000" i="1" dirty="0"/>
              <a:t> de la </a:t>
            </a:r>
            <a:r>
              <a:rPr lang="en-US" sz="2000" i="1" dirty="0" err="1"/>
              <a:t>incredulidad</a:t>
            </a:r>
            <a:r>
              <a:rPr lang="en-US" sz="2000" i="1" dirty="0"/>
              <a:t>. Pero </a:t>
            </a:r>
            <a:r>
              <a:rPr lang="en-US" sz="2000" i="1" dirty="0" err="1"/>
              <a:t>creo</a:t>
            </a:r>
            <a:r>
              <a:rPr lang="en-US" sz="2000" i="1" dirty="0"/>
              <a:t> que </a:t>
            </a:r>
            <a:r>
              <a:rPr lang="en-US" sz="2000" i="1" dirty="0" err="1"/>
              <a:t>también</a:t>
            </a:r>
            <a:r>
              <a:rPr lang="en-US" sz="2000" i="1" dirty="0"/>
              <a:t> se </a:t>
            </a:r>
            <a:r>
              <a:rPr lang="en-US" sz="2000" i="1" dirty="0" err="1"/>
              <a:t>trata</a:t>
            </a:r>
            <a:r>
              <a:rPr lang="en-US" sz="2000" i="1" dirty="0"/>
              <a:t> de que </a:t>
            </a:r>
            <a:r>
              <a:rPr lang="en-US" sz="2000" i="1" dirty="0" err="1"/>
              <a:t>tengamos</a:t>
            </a:r>
            <a:r>
              <a:rPr lang="en-US" sz="2000" i="1" dirty="0"/>
              <a:t> la </a:t>
            </a:r>
            <a:r>
              <a:rPr lang="en-US" sz="2000" i="1" dirty="0" err="1"/>
              <a:t>disciplina</a:t>
            </a:r>
            <a:r>
              <a:rPr lang="en-US" sz="2000" i="1" dirty="0"/>
              <a:t>, la </a:t>
            </a:r>
            <a:r>
              <a:rPr lang="en-US" sz="2000" i="1" dirty="0" err="1"/>
              <a:t>fortaleza</a:t>
            </a:r>
            <a:r>
              <a:rPr lang="en-US" sz="2000" i="1" dirty="0"/>
              <a:t> intestinal y </a:t>
            </a:r>
            <a:r>
              <a:rPr lang="en-US" sz="2000" i="1" dirty="0" err="1"/>
              <a:t>el</a:t>
            </a:r>
            <a:r>
              <a:rPr lang="en-US" sz="2000" i="1" dirty="0"/>
              <a:t> valor para </a:t>
            </a:r>
            <a:r>
              <a:rPr lang="en-US" sz="2000" i="1" dirty="0" err="1"/>
              <a:t>hacer</a:t>
            </a:r>
            <a:r>
              <a:rPr lang="en-US" sz="2000" i="1" dirty="0"/>
              <a:t> lo que es recto ante </a:t>
            </a:r>
            <a:r>
              <a:rPr lang="en-US" sz="2000" i="1" dirty="0" err="1"/>
              <a:t>los</a:t>
            </a:r>
            <a:r>
              <a:rPr lang="en-US" sz="2000" i="1" dirty="0"/>
              <a:t> </a:t>
            </a:r>
            <a:r>
              <a:rPr lang="en-US" sz="2000" i="1" dirty="0" err="1"/>
              <a:t>ojos</a:t>
            </a:r>
            <a:r>
              <a:rPr lang="en-US" sz="2000" i="1" dirty="0"/>
              <a:t> de Dios y ante </a:t>
            </a:r>
            <a:r>
              <a:rPr lang="en-US" sz="2000" i="1" dirty="0" err="1"/>
              <a:t>los</a:t>
            </a:r>
            <a:r>
              <a:rPr lang="en-US" sz="2000" i="1" dirty="0"/>
              <a:t> </a:t>
            </a:r>
            <a:r>
              <a:rPr lang="en-US" sz="2000" i="1" dirty="0" err="1"/>
              <a:t>ojos</a:t>
            </a:r>
            <a:r>
              <a:rPr lang="en-US" sz="2000" i="1" dirty="0"/>
              <a:t> del hombre. </a:t>
            </a:r>
            <a:r>
              <a:rPr lang="en-US" sz="2000" dirty="0"/>
              <a:t>—Stan Toler</a:t>
            </a:r>
            <a:endParaRPr sz="2000" dirty="0"/>
          </a:p>
        </p:txBody>
      </p:sp>
      <p:sp>
        <p:nvSpPr>
          <p:cNvPr id="7" name="Google Shape;102;g10a52b2144b_0_86">
            <a:extLst>
              <a:ext uri="{FF2B5EF4-FFF2-40B4-BE49-F238E27FC236}">
                <a16:creationId xmlns:a16="http://schemas.microsoft.com/office/drawing/2014/main" id="{8992FB71-4619-448C-3899-83667F52DB82}"/>
              </a:ext>
            </a:extLst>
          </p:cNvPr>
          <p:cNvSpPr txBox="1">
            <a:spLocks/>
          </p:cNvSpPr>
          <p:nvPr/>
        </p:nvSpPr>
        <p:spPr>
          <a:xfrm>
            <a:off x="298939" y="6101689"/>
            <a:ext cx="4273061" cy="400069"/>
          </a:xfrm>
          <a:prstGeom prst="rect">
            <a:avLst/>
          </a:prstGeom>
          <a:noFill/>
          <a:ln>
            <a:noFill/>
          </a:ln>
        </p:spPr>
        <p:txBody>
          <a:bodyPr spcFirstLastPara="1" wrap="square" lIns="91425" tIns="45700" rIns="91425" bIns="45700" anchor="ctr" anchorCtr="0">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pPr algn="l"/>
            <a:r>
              <a:rPr lang="en-US" sz="2000" b="1" dirty="0">
                <a:solidFill>
                  <a:srgbClr val="C41F31"/>
                </a:solidFill>
                <a:latin typeface="Arial Black" panose="020B0A04020102020204" pitchFamily="34" charset="0"/>
              </a:rPr>
              <a:t>FORMACIÓN DE CARÁCTER</a:t>
            </a:r>
          </a:p>
        </p:txBody>
      </p:sp>
      <p:pic>
        <p:nvPicPr>
          <p:cNvPr id="8" name="Picture 7" descr="Text, logo, company name&#10;&#10;Description automatically generated">
            <a:extLst>
              <a:ext uri="{FF2B5EF4-FFF2-40B4-BE49-F238E27FC236}">
                <a16:creationId xmlns:a16="http://schemas.microsoft.com/office/drawing/2014/main" id="{B262BDE8-D183-9A91-C023-B4C68CB73E56}"/>
              </a:ext>
            </a:extLst>
          </p:cNvPr>
          <p:cNvPicPr>
            <a:picLocks noChangeAspect="1"/>
          </p:cNvPicPr>
          <p:nvPr/>
        </p:nvPicPr>
        <p:blipFill>
          <a:blip r:embed="rId3"/>
          <a:stretch>
            <a:fillRect/>
          </a:stretch>
        </p:blipFill>
        <p:spPr>
          <a:xfrm>
            <a:off x="7936878" y="5616900"/>
            <a:ext cx="1042644" cy="1110605"/>
          </a:xfrm>
          <a:prstGeom prst="rect">
            <a:avLst/>
          </a:prstGeom>
        </p:spPr>
      </p:pic>
      <p:cxnSp>
        <p:nvCxnSpPr>
          <p:cNvPr id="9" name="Straight Connector 8">
            <a:extLst>
              <a:ext uri="{FF2B5EF4-FFF2-40B4-BE49-F238E27FC236}">
                <a16:creationId xmlns:a16="http://schemas.microsoft.com/office/drawing/2014/main" id="{A43D9A4E-CF3E-0500-83F7-6E17155363D8}"/>
              </a:ext>
            </a:extLst>
          </p:cNvPr>
          <p:cNvCxnSpPr>
            <a:cxnSpLocks/>
          </p:cNvCxnSpPr>
          <p:nvPr/>
        </p:nvCxnSpPr>
        <p:spPr>
          <a:xfrm>
            <a:off x="4281854" y="6294037"/>
            <a:ext cx="3472960" cy="0"/>
          </a:xfrm>
          <a:prstGeom prst="line">
            <a:avLst/>
          </a:prstGeom>
          <a:ln w="19050">
            <a:solidFill>
              <a:srgbClr val="C41F31"/>
            </a:solidFill>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g10a2a4cf63c_1_176"/>
          <p:cNvSpPr txBox="1">
            <a:spLocks noGrp="1"/>
          </p:cNvSpPr>
          <p:nvPr>
            <p:ph type="title"/>
          </p:nvPr>
        </p:nvSpPr>
        <p:spPr>
          <a:xfrm>
            <a:off x="457200" y="222486"/>
            <a:ext cx="8229600" cy="1077178"/>
          </a:xfrm>
          <a:prstGeom prst="rect">
            <a:avLst/>
          </a:prstGeom>
        </p:spPr>
        <p:txBody>
          <a:bodyPr spcFirstLastPara="1" wrap="square" lIns="91425" tIns="45700" rIns="91425" bIns="45700" anchor="ctr" anchorCtr="0">
            <a:spAutoFit/>
          </a:bodyPr>
          <a:lstStyle/>
          <a:p>
            <a:pPr marL="0" lvl="0" indent="0" algn="ctr" rtl="0">
              <a:spcBef>
                <a:spcPts val="0"/>
              </a:spcBef>
              <a:spcAft>
                <a:spcPts val="0"/>
              </a:spcAft>
              <a:buClr>
                <a:schemeClr val="dk1"/>
              </a:buClr>
              <a:buSzPts val="1100"/>
              <a:buFont typeface="Arial"/>
              <a:buNone/>
            </a:pPr>
            <a:r>
              <a:rPr lang="en-US" sz="3200" b="1" dirty="0">
                <a:latin typeface="Arial Black" panose="020B0A04020102020204" pitchFamily="34" charset="0"/>
              </a:rPr>
              <a:t>PARTE CUATRO </a:t>
            </a:r>
            <a:endParaRPr sz="3200" b="1" dirty="0">
              <a:latin typeface="Arial Black" panose="020B0A04020102020204" pitchFamily="34" charset="0"/>
            </a:endParaRPr>
          </a:p>
          <a:p>
            <a:pPr marL="0" lvl="0" indent="0" algn="ctr" rtl="0">
              <a:spcBef>
                <a:spcPts val="0"/>
              </a:spcBef>
              <a:spcAft>
                <a:spcPts val="0"/>
              </a:spcAft>
              <a:buNone/>
            </a:pPr>
            <a:r>
              <a:rPr lang="en-US" sz="3200" b="1" dirty="0" err="1">
                <a:latin typeface="Arial Black" panose="020B0A04020102020204" pitchFamily="34" charset="0"/>
              </a:rPr>
              <a:t>Reto</a:t>
            </a:r>
            <a:r>
              <a:rPr lang="en-US" sz="3200" b="1" dirty="0">
                <a:latin typeface="Arial Black" panose="020B0A04020102020204" pitchFamily="34" charset="0"/>
              </a:rPr>
              <a:t> #4 - </a:t>
            </a:r>
            <a:r>
              <a:rPr lang="en-US" sz="3200" b="1" dirty="0" err="1">
                <a:latin typeface="Arial Black" panose="020B0A04020102020204" pitchFamily="34" charset="0"/>
              </a:rPr>
              <a:t>Disciplina</a:t>
            </a:r>
            <a:endParaRPr sz="3200" b="1" dirty="0">
              <a:latin typeface="Arial Black" panose="020B0A04020102020204" pitchFamily="34" charset="0"/>
            </a:endParaRPr>
          </a:p>
        </p:txBody>
      </p:sp>
      <p:sp>
        <p:nvSpPr>
          <p:cNvPr id="300" name="Google Shape;300;g10a2a4cf63c_1_176"/>
          <p:cNvSpPr txBox="1">
            <a:spLocks noGrp="1"/>
          </p:cNvSpPr>
          <p:nvPr>
            <p:ph type="body" idx="1"/>
          </p:nvPr>
        </p:nvSpPr>
        <p:spPr>
          <a:xfrm>
            <a:off x="457200" y="1431550"/>
            <a:ext cx="8229600" cy="3749704"/>
          </a:xfrm>
          <a:prstGeom prst="rect">
            <a:avLst/>
          </a:prstGeom>
        </p:spPr>
        <p:txBody>
          <a:bodyPr spcFirstLastPara="1" wrap="square" lIns="91425" tIns="45700" rIns="91425" bIns="45700" anchor="t" anchorCtr="0">
            <a:spAutoFit/>
          </a:bodyPr>
          <a:lstStyle/>
          <a:p>
            <a:pPr marL="457200" lvl="1" indent="0">
              <a:buNone/>
            </a:pPr>
            <a:r>
              <a:rPr lang="en-US" sz="2000" b="1" i="1" dirty="0">
                <a:solidFill>
                  <a:srgbClr val="C41F31"/>
                </a:solidFill>
              </a:rPr>
              <a:t>	Clave: Tres </a:t>
            </a:r>
            <a:r>
              <a:rPr lang="en-US" sz="2000" b="1" i="1" dirty="0" err="1">
                <a:solidFill>
                  <a:srgbClr val="C41F31"/>
                </a:solidFill>
              </a:rPr>
              <a:t>Retos</a:t>
            </a:r>
            <a:endParaRPr sz="2000" b="1" i="1" dirty="0">
              <a:solidFill>
                <a:srgbClr val="C41F31"/>
              </a:solidFill>
            </a:endParaRPr>
          </a:p>
          <a:p>
            <a:pPr marL="457200" lvl="1" indent="0">
              <a:buNone/>
            </a:pPr>
            <a:endParaRPr sz="900" b="1" i="1" dirty="0"/>
          </a:p>
          <a:p>
            <a:pPr marL="889000" lvl="1">
              <a:spcBef>
                <a:spcPts val="0"/>
              </a:spcBef>
              <a:buClr>
                <a:srgbClr val="C41F31"/>
              </a:buClr>
              <a:buSzPct val="150000"/>
              <a:buFont typeface="Arial" panose="020B0604020202020204" pitchFamily="34" charset="0"/>
              <a:buChar char="•"/>
            </a:pPr>
            <a:r>
              <a:rPr lang="en-US" sz="2000" b="1" i="1" dirty="0"/>
              <a:t>El </a:t>
            </a:r>
            <a:r>
              <a:rPr lang="en-US" sz="2000" b="1" i="1" dirty="0" err="1"/>
              <a:t>desafío</a:t>
            </a:r>
            <a:r>
              <a:rPr lang="en-US" sz="2000" b="1" i="1" dirty="0"/>
              <a:t> de </a:t>
            </a:r>
            <a:r>
              <a:rPr lang="en-US" sz="2000" b="1" i="1" dirty="0" err="1"/>
              <a:t>los</a:t>
            </a:r>
            <a:r>
              <a:rPr lang="en-US" sz="2000" b="1" i="1" dirty="0"/>
              <a:t> </a:t>
            </a:r>
            <a:r>
              <a:rPr lang="en-US" sz="2000" b="1" i="1" dirty="0" err="1"/>
              <a:t>gigantes</a:t>
            </a:r>
            <a:endParaRPr sz="2000" b="1" i="1" dirty="0"/>
          </a:p>
          <a:p>
            <a:pPr lvl="1" indent="0">
              <a:spcBef>
                <a:spcPts val="0"/>
              </a:spcBef>
              <a:buNone/>
            </a:pPr>
            <a:endParaRPr sz="700" b="1" i="1" dirty="0"/>
          </a:p>
          <a:p>
            <a:pPr lvl="2" indent="-355600">
              <a:spcBef>
                <a:spcPts val="0"/>
              </a:spcBef>
              <a:buSzPct val="150000"/>
              <a:buFont typeface="Arial" panose="020B0604020202020204" pitchFamily="34" charset="0"/>
              <a:buChar char="•"/>
            </a:pPr>
            <a:r>
              <a:rPr lang="en-US" sz="1800" dirty="0"/>
              <a:t>Los </a:t>
            </a:r>
            <a:r>
              <a:rPr lang="en-US" sz="1800" dirty="0" err="1"/>
              <a:t>gigantes</a:t>
            </a:r>
            <a:r>
              <a:rPr lang="en-US" sz="1800" dirty="0"/>
              <a:t> </a:t>
            </a:r>
            <a:r>
              <a:rPr lang="en-US" sz="1800" dirty="0" err="1"/>
              <a:t>pueden</a:t>
            </a:r>
            <a:r>
              <a:rPr lang="en-US" sz="1800" dirty="0"/>
              <a:t> </a:t>
            </a:r>
            <a:r>
              <a:rPr lang="en-US" sz="1800" dirty="0" err="1"/>
              <a:t>tener</a:t>
            </a:r>
            <a:r>
              <a:rPr lang="en-US" sz="1800" dirty="0"/>
              <a:t> </a:t>
            </a:r>
            <a:r>
              <a:rPr lang="en-US" sz="1800" dirty="0" err="1"/>
              <a:t>muchas</a:t>
            </a:r>
            <a:r>
              <a:rPr lang="en-US" sz="1800" dirty="0"/>
              <a:t> </a:t>
            </a:r>
            <a:r>
              <a:rPr lang="en-US" sz="1800" dirty="0" err="1"/>
              <a:t>formas</a:t>
            </a:r>
            <a:r>
              <a:rPr lang="en-US" sz="1800" dirty="0"/>
              <a:t>: personas, </a:t>
            </a:r>
            <a:r>
              <a:rPr lang="en-US" sz="1800" dirty="0" err="1"/>
              <a:t>finanzas</a:t>
            </a:r>
            <a:r>
              <a:rPr lang="en-US" sz="1800" dirty="0"/>
              <a:t>, etc.</a:t>
            </a:r>
            <a:endParaRPr sz="1800" dirty="0"/>
          </a:p>
          <a:p>
            <a:pPr marL="1657350" lvl="1" indent="-285750">
              <a:spcBef>
                <a:spcPts val="0"/>
              </a:spcBef>
              <a:buSzPct val="150000"/>
              <a:buFont typeface="Arial" panose="020B0604020202020204" pitchFamily="34" charset="0"/>
              <a:buChar char="•"/>
            </a:pPr>
            <a:endParaRPr sz="1800" dirty="0"/>
          </a:p>
          <a:p>
            <a:pPr lvl="2" indent="-355600">
              <a:spcBef>
                <a:spcPts val="0"/>
              </a:spcBef>
              <a:buSzPct val="150000"/>
              <a:buFont typeface="Arial" panose="020B0604020202020204" pitchFamily="34" charset="0"/>
              <a:buChar char="•"/>
            </a:pPr>
            <a:r>
              <a:rPr lang="en-US" sz="1800" dirty="0"/>
              <a:t>Da un paso </a:t>
            </a:r>
            <a:r>
              <a:rPr lang="en-US" sz="1800" dirty="0" err="1"/>
              <a:t>adelante</a:t>
            </a:r>
            <a:r>
              <a:rPr lang="en-US" sz="1800" dirty="0"/>
              <a:t> y </a:t>
            </a:r>
            <a:r>
              <a:rPr lang="en-US" sz="1800" dirty="0" err="1"/>
              <a:t>concéntrate</a:t>
            </a:r>
            <a:r>
              <a:rPr lang="en-US" sz="1800" dirty="0"/>
              <a:t> </a:t>
            </a:r>
            <a:r>
              <a:rPr lang="en-US" sz="1800" dirty="0" err="1"/>
              <a:t>en</a:t>
            </a:r>
            <a:r>
              <a:rPr lang="en-US" sz="1800" dirty="0"/>
              <a:t> lo que Dios </a:t>
            </a:r>
            <a:r>
              <a:rPr lang="en-US" sz="1800" dirty="0" err="1"/>
              <a:t>quiere</a:t>
            </a:r>
            <a:r>
              <a:rPr lang="en-US" sz="1800" dirty="0"/>
              <a:t> que </a:t>
            </a:r>
            <a:r>
              <a:rPr lang="en-US" sz="1800" dirty="0" err="1"/>
              <a:t>hagas</a:t>
            </a:r>
            <a:r>
              <a:rPr lang="en-US" sz="1800" dirty="0"/>
              <a:t>.</a:t>
            </a:r>
            <a:endParaRPr sz="1800" dirty="0"/>
          </a:p>
          <a:p>
            <a:pPr marL="457200" lvl="1" indent="0">
              <a:spcBef>
                <a:spcPts val="0"/>
              </a:spcBef>
              <a:buNone/>
            </a:pPr>
            <a:endParaRPr sz="700" i="1" dirty="0"/>
          </a:p>
          <a:p>
            <a:pPr lvl="1" indent="-368300">
              <a:spcBef>
                <a:spcPts val="0"/>
              </a:spcBef>
              <a:buClr>
                <a:srgbClr val="C41F31"/>
              </a:buClr>
              <a:buSzPct val="150000"/>
              <a:buFont typeface="Arial" panose="020B0604020202020204" pitchFamily="34" charset="0"/>
              <a:buChar char="•"/>
            </a:pPr>
            <a:r>
              <a:rPr lang="en-US" sz="2000" b="1" i="1" dirty="0"/>
              <a:t>El </a:t>
            </a:r>
            <a:r>
              <a:rPr lang="en-US" sz="2000" b="1" i="1" dirty="0" err="1"/>
              <a:t>desafío</a:t>
            </a:r>
            <a:r>
              <a:rPr lang="en-US" sz="2000" b="1" i="1" dirty="0"/>
              <a:t> de la </a:t>
            </a:r>
            <a:r>
              <a:rPr lang="en-US" sz="2000" b="1" i="1" dirty="0" err="1"/>
              <a:t>crítica</a:t>
            </a:r>
            <a:endParaRPr sz="2000" b="1" i="1" dirty="0"/>
          </a:p>
          <a:p>
            <a:pPr lvl="1" indent="0">
              <a:spcBef>
                <a:spcPts val="0"/>
              </a:spcBef>
              <a:buNone/>
            </a:pPr>
            <a:endParaRPr sz="700" b="1" i="1" dirty="0"/>
          </a:p>
          <a:p>
            <a:pPr lvl="2" indent="-368300">
              <a:spcBef>
                <a:spcPts val="0"/>
              </a:spcBef>
              <a:buSzPct val="150000"/>
              <a:buFont typeface="Arial" panose="020B0604020202020204" pitchFamily="34" charset="0"/>
              <a:buChar char="•"/>
            </a:pPr>
            <a:r>
              <a:rPr lang="en-US" sz="2000" dirty="0" err="1"/>
              <a:t>Siempre</a:t>
            </a:r>
            <a:r>
              <a:rPr lang="en-US" sz="2000" dirty="0"/>
              <a:t> </a:t>
            </a:r>
            <a:r>
              <a:rPr lang="en-US" sz="2000" dirty="0" err="1"/>
              <a:t>habrá</a:t>
            </a:r>
            <a:r>
              <a:rPr lang="en-US" sz="2000" dirty="0"/>
              <a:t> </a:t>
            </a:r>
            <a:r>
              <a:rPr lang="en-US" sz="2000" dirty="0" err="1"/>
              <a:t>gente</a:t>
            </a:r>
            <a:r>
              <a:rPr lang="en-US" sz="2000" dirty="0"/>
              <a:t> que critique a </a:t>
            </a:r>
            <a:r>
              <a:rPr lang="en-US" sz="2000" dirty="0" err="1"/>
              <a:t>su</a:t>
            </a:r>
            <a:r>
              <a:rPr lang="en-US" sz="2000" dirty="0"/>
              <a:t> </a:t>
            </a:r>
            <a:r>
              <a:rPr lang="en-US" sz="2000" dirty="0" err="1"/>
              <a:t>líder</a:t>
            </a:r>
            <a:r>
              <a:rPr lang="en-US" sz="2000" dirty="0"/>
              <a:t>.</a:t>
            </a:r>
            <a:endParaRPr sz="2000" dirty="0"/>
          </a:p>
          <a:p>
            <a:pPr marL="1543050" lvl="1" indent="-171450">
              <a:spcBef>
                <a:spcPts val="0"/>
              </a:spcBef>
              <a:buSzPct val="150000"/>
              <a:buFont typeface="Arial" panose="020B0604020202020204" pitchFamily="34" charset="0"/>
              <a:buChar char="•"/>
            </a:pPr>
            <a:endParaRPr sz="700" dirty="0"/>
          </a:p>
          <a:p>
            <a:pPr lvl="2" indent="-368300">
              <a:spcBef>
                <a:spcPts val="0"/>
              </a:spcBef>
              <a:buSzPct val="150000"/>
              <a:buFont typeface="Arial" panose="020B0604020202020204" pitchFamily="34" charset="0"/>
              <a:buChar char="•"/>
            </a:pPr>
            <a:r>
              <a:rPr lang="en-US" sz="2000" dirty="0"/>
              <a:t>Determine: ¿Es </a:t>
            </a:r>
            <a:r>
              <a:rPr lang="en-US" sz="2000" dirty="0" err="1"/>
              <a:t>constructivo</a:t>
            </a:r>
            <a:r>
              <a:rPr lang="en-US" sz="2000" dirty="0"/>
              <a:t> o </a:t>
            </a:r>
            <a:r>
              <a:rPr lang="en-US" sz="2000" dirty="0" err="1"/>
              <a:t>destructivo</a:t>
            </a:r>
            <a:r>
              <a:rPr lang="en-US" sz="2000" dirty="0"/>
              <a:t>? ¿Es </a:t>
            </a:r>
            <a:r>
              <a:rPr lang="en-US" sz="2000" dirty="0" err="1"/>
              <a:t>justo</a:t>
            </a:r>
            <a:r>
              <a:rPr lang="en-US" sz="2000" dirty="0"/>
              <a:t>? ¿Es </a:t>
            </a:r>
            <a:r>
              <a:rPr lang="en-US" sz="2000" dirty="0" err="1"/>
              <a:t>honesto</a:t>
            </a:r>
            <a:r>
              <a:rPr lang="en-US" sz="2000" dirty="0"/>
              <a:t>? ¿La persona que lo </a:t>
            </a:r>
            <a:r>
              <a:rPr lang="en-US" sz="2000" dirty="0" err="1"/>
              <a:t>dio</a:t>
            </a:r>
            <a:r>
              <a:rPr lang="en-US" sz="2000" dirty="0"/>
              <a:t> se </a:t>
            </a:r>
            <a:r>
              <a:rPr lang="en-US" sz="2000" dirty="0" err="1"/>
              <a:t>preocupa</a:t>
            </a:r>
            <a:r>
              <a:rPr lang="en-US" sz="2000" dirty="0"/>
              <a:t> </a:t>
            </a:r>
            <a:r>
              <a:rPr lang="en-US" sz="2000" dirty="0" err="1"/>
              <a:t>por</a:t>
            </a:r>
            <a:r>
              <a:rPr lang="en-US" sz="2000" dirty="0"/>
              <a:t> </a:t>
            </a:r>
            <a:r>
              <a:rPr lang="en-US" sz="2000" dirty="0" err="1"/>
              <a:t>los</a:t>
            </a:r>
            <a:r>
              <a:rPr lang="en-US" sz="2000" dirty="0"/>
              <a:t> </a:t>
            </a:r>
            <a:r>
              <a:rPr lang="en-US" sz="2000" dirty="0" err="1"/>
              <a:t>mejores</a:t>
            </a:r>
            <a:r>
              <a:rPr lang="en-US" sz="2000" dirty="0"/>
              <a:t> </a:t>
            </a:r>
            <a:r>
              <a:rPr lang="en-US" sz="2000" dirty="0" err="1"/>
              <a:t>intereses</a:t>
            </a:r>
            <a:r>
              <a:rPr lang="en-US" sz="2000" dirty="0"/>
              <a:t> del </a:t>
            </a:r>
            <a:r>
              <a:rPr lang="en-US" sz="2000" dirty="0" err="1"/>
              <a:t>Reino</a:t>
            </a:r>
            <a:r>
              <a:rPr lang="en-US" sz="2000" dirty="0"/>
              <a:t>?</a:t>
            </a:r>
            <a:endParaRPr sz="2000" dirty="0"/>
          </a:p>
        </p:txBody>
      </p:sp>
      <p:pic>
        <p:nvPicPr>
          <p:cNvPr id="5" name="officeArt object" descr="*">
            <a:extLst>
              <a:ext uri="{FF2B5EF4-FFF2-40B4-BE49-F238E27FC236}">
                <a16:creationId xmlns:a16="http://schemas.microsoft.com/office/drawing/2014/main" id="{D6D76590-9A2A-F0C8-B3FB-49113E39A389}"/>
              </a:ext>
            </a:extLst>
          </p:cNvPr>
          <p:cNvPicPr/>
          <p:nvPr/>
        </p:nvPicPr>
        <p:blipFill>
          <a:blip r:embed="rId3"/>
          <a:stretch>
            <a:fillRect/>
          </a:stretch>
        </p:blipFill>
        <p:spPr>
          <a:xfrm>
            <a:off x="964119" y="1598355"/>
            <a:ext cx="378761" cy="156782"/>
          </a:xfrm>
          <a:prstGeom prst="rect">
            <a:avLst/>
          </a:prstGeom>
          <a:ln w="12700" cap="flat">
            <a:noFill/>
            <a:miter lim="400000"/>
          </a:ln>
          <a:effectLst/>
        </p:spPr>
      </p:pic>
      <p:sp>
        <p:nvSpPr>
          <p:cNvPr id="6" name="Google Shape;102;g10a52b2144b_0_86">
            <a:extLst>
              <a:ext uri="{FF2B5EF4-FFF2-40B4-BE49-F238E27FC236}">
                <a16:creationId xmlns:a16="http://schemas.microsoft.com/office/drawing/2014/main" id="{CF8C0663-3B3E-7123-0A17-D35F977A30E6}"/>
              </a:ext>
            </a:extLst>
          </p:cNvPr>
          <p:cNvSpPr txBox="1">
            <a:spLocks/>
          </p:cNvSpPr>
          <p:nvPr/>
        </p:nvSpPr>
        <p:spPr>
          <a:xfrm>
            <a:off x="298939" y="6101689"/>
            <a:ext cx="4273061" cy="400069"/>
          </a:xfrm>
          <a:prstGeom prst="rect">
            <a:avLst/>
          </a:prstGeom>
          <a:noFill/>
          <a:ln>
            <a:noFill/>
          </a:ln>
        </p:spPr>
        <p:txBody>
          <a:bodyPr spcFirstLastPara="1" wrap="square" lIns="91425" tIns="45700" rIns="91425" bIns="45700" anchor="ctr" anchorCtr="0">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pPr algn="l"/>
            <a:r>
              <a:rPr lang="en-US" sz="2000" b="1" dirty="0">
                <a:solidFill>
                  <a:srgbClr val="C41F31"/>
                </a:solidFill>
                <a:latin typeface="Arial Black" panose="020B0A04020102020204" pitchFamily="34" charset="0"/>
              </a:rPr>
              <a:t>FORMACIÓN DE CARÁCTER</a:t>
            </a:r>
          </a:p>
        </p:txBody>
      </p:sp>
      <p:pic>
        <p:nvPicPr>
          <p:cNvPr id="7" name="Picture 6" descr="Text, logo, company name&#10;&#10;Description automatically generated">
            <a:extLst>
              <a:ext uri="{FF2B5EF4-FFF2-40B4-BE49-F238E27FC236}">
                <a16:creationId xmlns:a16="http://schemas.microsoft.com/office/drawing/2014/main" id="{081609A3-D2D9-CEA7-4B80-1BDFD65080C4}"/>
              </a:ext>
            </a:extLst>
          </p:cNvPr>
          <p:cNvPicPr>
            <a:picLocks noChangeAspect="1"/>
          </p:cNvPicPr>
          <p:nvPr/>
        </p:nvPicPr>
        <p:blipFill>
          <a:blip r:embed="rId4"/>
          <a:stretch>
            <a:fillRect/>
          </a:stretch>
        </p:blipFill>
        <p:spPr>
          <a:xfrm>
            <a:off x="7936878" y="5616900"/>
            <a:ext cx="1042644" cy="1110605"/>
          </a:xfrm>
          <a:prstGeom prst="rect">
            <a:avLst/>
          </a:prstGeom>
        </p:spPr>
      </p:pic>
      <p:cxnSp>
        <p:nvCxnSpPr>
          <p:cNvPr id="8" name="Straight Connector 7">
            <a:extLst>
              <a:ext uri="{FF2B5EF4-FFF2-40B4-BE49-F238E27FC236}">
                <a16:creationId xmlns:a16="http://schemas.microsoft.com/office/drawing/2014/main" id="{8BCE45A7-0315-182A-41C0-6D04092334AE}"/>
              </a:ext>
            </a:extLst>
          </p:cNvPr>
          <p:cNvCxnSpPr>
            <a:cxnSpLocks/>
          </p:cNvCxnSpPr>
          <p:nvPr/>
        </p:nvCxnSpPr>
        <p:spPr>
          <a:xfrm>
            <a:off x="4281854" y="6294037"/>
            <a:ext cx="3472960" cy="0"/>
          </a:xfrm>
          <a:prstGeom prst="line">
            <a:avLst/>
          </a:prstGeom>
          <a:ln w="19050">
            <a:solidFill>
              <a:srgbClr val="C41F31"/>
            </a:solidFill>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g10a2a4cf63c_1_182"/>
          <p:cNvSpPr txBox="1">
            <a:spLocks noGrp="1"/>
          </p:cNvSpPr>
          <p:nvPr>
            <p:ph type="title"/>
          </p:nvPr>
        </p:nvSpPr>
        <p:spPr>
          <a:xfrm>
            <a:off x="457200" y="160931"/>
            <a:ext cx="8229600" cy="1200288"/>
          </a:xfrm>
          <a:prstGeom prst="rect">
            <a:avLst/>
          </a:prstGeom>
        </p:spPr>
        <p:txBody>
          <a:bodyPr spcFirstLastPara="1" wrap="square" lIns="91425" tIns="45700" rIns="91425" bIns="45700" anchor="ctr" anchorCtr="0">
            <a:spAutoFit/>
          </a:bodyPr>
          <a:lstStyle/>
          <a:p>
            <a:pPr marL="0" lvl="0" indent="0" algn="ctr" rtl="0">
              <a:spcBef>
                <a:spcPts val="0"/>
              </a:spcBef>
              <a:spcAft>
                <a:spcPts val="0"/>
              </a:spcAft>
              <a:buNone/>
            </a:pPr>
            <a:r>
              <a:rPr lang="en-US" sz="3600" b="1" dirty="0">
                <a:latin typeface="Arial Black" panose="020B0A04020102020204" pitchFamily="34" charset="0"/>
              </a:rPr>
              <a:t>PARTE CUATRO </a:t>
            </a:r>
            <a:endParaRPr sz="3600" b="1" dirty="0">
              <a:latin typeface="Arial Black" panose="020B0A04020102020204" pitchFamily="34" charset="0"/>
            </a:endParaRPr>
          </a:p>
          <a:p>
            <a:pPr marL="0" lvl="0" indent="0" algn="ctr" rtl="0">
              <a:spcBef>
                <a:spcPts val="0"/>
              </a:spcBef>
              <a:spcAft>
                <a:spcPts val="0"/>
              </a:spcAft>
              <a:buNone/>
            </a:pPr>
            <a:r>
              <a:rPr lang="en-US" sz="3600" b="1" dirty="0" err="1">
                <a:latin typeface="Arial Black" panose="020B0A04020102020204" pitchFamily="34" charset="0"/>
              </a:rPr>
              <a:t>Reto</a:t>
            </a:r>
            <a:r>
              <a:rPr lang="en-US" sz="3600" b="1" dirty="0">
                <a:latin typeface="Arial Black" panose="020B0A04020102020204" pitchFamily="34" charset="0"/>
              </a:rPr>
              <a:t> #4 - </a:t>
            </a:r>
            <a:r>
              <a:rPr lang="en-US" sz="3600" b="1" dirty="0" err="1">
                <a:latin typeface="Arial Black" panose="020B0A04020102020204" pitchFamily="34" charset="0"/>
              </a:rPr>
              <a:t>Disciplina</a:t>
            </a:r>
            <a:endParaRPr sz="3600" b="1" dirty="0">
              <a:latin typeface="Arial Black" panose="020B0A04020102020204" pitchFamily="34" charset="0"/>
            </a:endParaRPr>
          </a:p>
        </p:txBody>
      </p:sp>
      <p:sp>
        <p:nvSpPr>
          <p:cNvPr id="313" name="Google Shape;313;g10a2a4cf63c_1_182"/>
          <p:cNvSpPr txBox="1">
            <a:spLocks noGrp="1"/>
          </p:cNvSpPr>
          <p:nvPr>
            <p:ph type="body" idx="1"/>
          </p:nvPr>
        </p:nvSpPr>
        <p:spPr>
          <a:xfrm>
            <a:off x="457200" y="1431550"/>
            <a:ext cx="8229600" cy="2980263"/>
          </a:xfrm>
          <a:prstGeom prst="rect">
            <a:avLst/>
          </a:prstGeom>
        </p:spPr>
        <p:txBody>
          <a:bodyPr spcFirstLastPara="1" wrap="square" lIns="91425" tIns="45700" rIns="91425" bIns="45700" anchor="t" anchorCtr="0">
            <a:spAutoFit/>
          </a:bodyPr>
          <a:lstStyle/>
          <a:p>
            <a:pPr marL="0" lvl="0" indent="0" algn="l" rtl="0">
              <a:spcBef>
                <a:spcPts val="360"/>
              </a:spcBef>
              <a:spcAft>
                <a:spcPts val="0"/>
              </a:spcAft>
              <a:buNone/>
            </a:pPr>
            <a:r>
              <a:rPr lang="en-US" sz="2200" b="1" i="1" dirty="0"/>
              <a:t>	</a:t>
            </a:r>
            <a:r>
              <a:rPr lang="en-US" sz="2200" b="1" i="1" dirty="0">
                <a:solidFill>
                  <a:srgbClr val="C41F31"/>
                </a:solidFill>
              </a:rPr>
              <a:t>Clave: Tres </a:t>
            </a:r>
            <a:r>
              <a:rPr lang="en-US" sz="2200" b="1" i="1" dirty="0" err="1">
                <a:solidFill>
                  <a:srgbClr val="C41F31"/>
                </a:solidFill>
              </a:rPr>
              <a:t>Retos</a:t>
            </a:r>
            <a:endParaRPr sz="2200" b="1" i="1" dirty="0">
              <a:solidFill>
                <a:srgbClr val="C41F31"/>
              </a:solidFill>
            </a:endParaRPr>
          </a:p>
          <a:p>
            <a:pPr marL="0" lvl="0" indent="0" algn="l" rtl="0">
              <a:spcBef>
                <a:spcPts val="360"/>
              </a:spcBef>
              <a:spcAft>
                <a:spcPts val="0"/>
              </a:spcAft>
              <a:buNone/>
            </a:pPr>
            <a:endParaRPr sz="1200" b="1" i="1" dirty="0"/>
          </a:p>
          <a:p>
            <a:pPr lvl="1" indent="-368300">
              <a:spcBef>
                <a:spcPts val="0"/>
              </a:spcBef>
              <a:buClr>
                <a:srgbClr val="C41F31"/>
              </a:buClr>
              <a:buSzPct val="150000"/>
              <a:buFont typeface="Arial" panose="020B0604020202020204" pitchFamily="34" charset="0"/>
              <a:buChar char="•"/>
            </a:pPr>
            <a:r>
              <a:rPr lang="en-US" sz="2000" b="1" i="1" dirty="0"/>
              <a:t>El </a:t>
            </a:r>
            <a:r>
              <a:rPr lang="en-US" sz="2000" b="1" i="1" dirty="0" err="1"/>
              <a:t>desafío</a:t>
            </a:r>
            <a:r>
              <a:rPr lang="en-US" sz="2000" b="1" i="1" dirty="0"/>
              <a:t> de la </a:t>
            </a:r>
            <a:r>
              <a:rPr lang="en-US" sz="2000" b="1" i="1" dirty="0" err="1"/>
              <a:t>crítica</a:t>
            </a:r>
            <a:endParaRPr sz="2000" b="1" i="1" dirty="0"/>
          </a:p>
          <a:p>
            <a:pPr lvl="1" indent="0">
              <a:spcBef>
                <a:spcPts val="0"/>
              </a:spcBef>
              <a:buNone/>
            </a:pPr>
            <a:endParaRPr sz="700" b="1" i="1" dirty="0"/>
          </a:p>
          <a:p>
            <a:pPr lvl="2" indent="-368300">
              <a:spcBef>
                <a:spcPts val="0"/>
              </a:spcBef>
              <a:buSzPct val="150000"/>
              <a:buFont typeface="Arial" panose="020B0604020202020204" pitchFamily="34" charset="0"/>
              <a:buChar char="•"/>
            </a:pPr>
            <a:r>
              <a:rPr lang="en-US" sz="2000" dirty="0"/>
              <a:t>Determine: ¿Es </a:t>
            </a:r>
            <a:r>
              <a:rPr lang="en-US" sz="2000" dirty="0" err="1"/>
              <a:t>constructivo</a:t>
            </a:r>
            <a:r>
              <a:rPr lang="en-US" sz="2000" dirty="0"/>
              <a:t> o </a:t>
            </a:r>
            <a:r>
              <a:rPr lang="en-US" sz="2000" dirty="0" err="1"/>
              <a:t>destructivo</a:t>
            </a:r>
            <a:r>
              <a:rPr lang="en-US" sz="2000" dirty="0"/>
              <a:t>? ¿Es </a:t>
            </a:r>
            <a:r>
              <a:rPr lang="en-US" sz="2000" dirty="0" err="1"/>
              <a:t>justo</a:t>
            </a:r>
            <a:r>
              <a:rPr lang="en-US" sz="2000" dirty="0"/>
              <a:t>? Es </a:t>
            </a:r>
            <a:r>
              <a:rPr lang="en-US" sz="2000" dirty="0" err="1"/>
              <a:t>honesto</a:t>
            </a:r>
            <a:r>
              <a:rPr lang="en-US" sz="2000" dirty="0"/>
              <a:t> ¿La persona que lo </a:t>
            </a:r>
            <a:r>
              <a:rPr lang="en-US" sz="2000" dirty="0" err="1"/>
              <a:t>dio</a:t>
            </a:r>
            <a:r>
              <a:rPr lang="en-US" sz="2000" dirty="0"/>
              <a:t> se </a:t>
            </a:r>
            <a:r>
              <a:rPr lang="en-US" sz="2000" dirty="0" err="1"/>
              <a:t>preocupa</a:t>
            </a:r>
            <a:r>
              <a:rPr lang="en-US" sz="2000" dirty="0"/>
              <a:t> </a:t>
            </a:r>
            <a:r>
              <a:rPr lang="en-US" sz="2000" dirty="0" err="1"/>
              <a:t>por</a:t>
            </a:r>
            <a:r>
              <a:rPr lang="en-US" sz="2000" dirty="0"/>
              <a:t> </a:t>
            </a:r>
            <a:r>
              <a:rPr lang="en-US" sz="2000" dirty="0" err="1"/>
              <a:t>los</a:t>
            </a:r>
            <a:r>
              <a:rPr lang="en-US" sz="2000" dirty="0"/>
              <a:t> </a:t>
            </a:r>
            <a:r>
              <a:rPr lang="en-US" sz="2000" dirty="0" err="1"/>
              <a:t>mejores</a:t>
            </a:r>
            <a:r>
              <a:rPr lang="en-US" sz="2000" dirty="0"/>
              <a:t> </a:t>
            </a:r>
            <a:r>
              <a:rPr lang="en-US" sz="2000" dirty="0" err="1"/>
              <a:t>intereses</a:t>
            </a:r>
            <a:r>
              <a:rPr lang="en-US" sz="2000" dirty="0"/>
              <a:t> del </a:t>
            </a:r>
            <a:r>
              <a:rPr lang="en-US" sz="2000" dirty="0" err="1"/>
              <a:t>Reino</a:t>
            </a:r>
            <a:r>
              <a:rPr lang="en-US" sz="2000" dirty="0"/>
              <a:t>?</a:t>
            </a:r>
            <a:endParaRPr sz="2000" dirty="0"/>
          </a:p>
          <a:p>
            <a:pPr marL="1371600" lvl="1" indent="0">
              <a:spcBef>
                <a:spcPts val="0"/>
              </a:spcBef>
              <a:buNone/>
            </a:pPr>
            <a:endParaRPr sz="700" dirty="0"/>
          </a:p>
          <a:p>
            <a:pPr lvl="3" indent="-368300">
              <a:spcBef>
                <a:spcPts val="0"/>
              </a:spcBef>
              <a:buSzPts val="2200"/>
              <a:buFont typeface="Courier New" panose="02070309020205020404" pitchFamily="49" charset="0"/>
              <a:buChar char="o"/>
            </a:pPr>
            <a:r>
              <a:rPr lang="en-US" sz="1600" b="1" dirty="0"/>
              <a:t>Si la persona </a:t>
            </a:r>
            <a:r>
              <a:rPr lang="en-US" sz="1600" b="1" dirty="0" err="1"/>
              <a:t>tiene</a:t>
            </a:r>
            <a:r>
              <a:rPr lang="en-US" sz="1600" b="1" dirty="0"/>
              <a:t> </a:t>
            </a:r>
            <a:r>
              <a:rPr lang="en-US" sz="1600" b="1" dirty="0" err="1"/>
              <a:t>intereses</a:t>
            </a:r>
            <a:r>
              <a:rPr lang="en-US" sz="1600" b="1" dirty="0"/>
              <a:t> </a:t>
            </a:r>
            <a:r>
              <a:rPr lang="en-US" sz="1600" b="1" dirty="0" err="1"/>
              <a:t>legítimos</a:t>
            </a:r>
            <a:r>
              <a:rPr lang="en-US" sz="1600" b="1" dirty="0"/>
              <a:t>, </a:t>
            </a:r>
            <a:r>
              <a:rPr lang="en-US" sz="1600" b="1" dirty="0" err="1"/>
              <a:t>téngalo</a:t>
            </a:r>
            <a:r>
              <a:rPr lang="en-US" sz="1600" b="1" dirty="0"/>
              <a:t> </a:t>
            </a:r>
            <a:r>
              <a:rPr lang="en-US" sz="1600" b="1" dirty="0" err="1"/>
              <a:t>en</a:t>
            </a:r>
            <a:r>
              <a:rPr lang="en-US" sz="1600" b="1" dirty="0"/>
              <a:t> </a:t>
            </a:r>
            <a:r>
              <a:rPr lang="en-US" sz="1600" b="1" dirty="0" err="1"/>
              <a:t>cuenta</a:t>
            </a:r>
            <a:r>
              <a:rPr lang="en-US" sz="1600" b="1" dirty="0"/>
              <a:t>.</a:t>
            </a:r>
            <a:endParaRPr sz="1600" b="1" dirty="0"/>
          </a:p>
          <a:p>
            <a:pPr marL="2000250" lvl="1" indent="-171450">
              <a:spcBef>
                <a:spcPts val="0"/>
              </a:spcBef>
              <a:buFont typeface="Courier New" panose="02070309020205020404" pitchFamily="49" charset="0"/>
              <a:buChar char="o"/>
            </a:pPr>
            <a:endParaRPr sz="500" b="1" dirty="0"/>
          </a:p>
          <a:p>
            <a:pPr lvl="3" indent="-368300">
              <a:spcBef>
                <a:spcPts val="0"/>
              </a:spcBef>
              <a:buSzPts val="2200"/>
              <a:buFont typeface="Courier New" panose="02070309020205020404" pitchFamily="49" charset="0"/>
              <a:buChar char="o"/>
            </a:pPr>
            <a:r>
              <a:rPr lang="en-US" sz="1600" b="1" dirty="0"/>
              <a:t>Si la persona </a:t>
            </a:r>
            <a:r>
              <a:rPr lang="en-US" sz="1600" b="1" dirty="0" err="1"/>
              <a:t>está</a:t>
            </a:r>
            <a:r>
              <a:rPr lang="en-US" sz="1600" b="1" dirty="0"/>
              <a:t> </a:t>
            </a:r>
            <a:r>
              <a:rPr lang="en-US" sz="1600" b="1" dirty="0" err="1"/>
              <a:t>equivocada</a:t>
            </a:r>
            <a:r>
              <a:rPr lang="en-US" sz="1600" b="1" dirty="0"/>
              <a:t> y </a:t>
            </a:r>
            <a:r>
              <a:rPr lang="en-US" sz="1600" b="1" dirty="0" err="1"/>
              <a:t>está</a:t>
            </a:r>
            <a:r>
              <a:rPr lang="en-US" sz="1600" b="1" dirty="0"/>
              <a:t> </a:t>
            </a:r>
            <a:r>
              <a:rPr lang="en-US" sz="1600" b="1" dirty="0" err="1"/>
              <a:t>tratando</a:t>
            </a:r>
            <a:r>
              <a:rPr lang="en-US" sz="1600" b="1" dirty="0"/>
              <a:t> de ser </a:t>
            </a:r>
            <a:r>
              <a:rPr lang="en-US" sz="1600" b="1" dirty="0" err="1"/>
              <a:t>destructiva</a:t>
            </a:r>
            <a:r>
              <a:rPr lang="en-US" sz="1600" b="1" dirty="0"/>
              <a:t>, </a:t>
            </a:r>
            <a:r>
              <a:rPr lang="en-US" sz="1600" b="1" dirty="0" err="1"/>
              <a:t>escudriñe</a:t>
            </a:r>
            <a:r>
              <a:rPr lang="en-US" sz="1600" b="1" dirty="0"/>
              <a:t> las </a:t>
            </a:r>
            <a:r>
              <a:rPr lang="en-US" sz="1600" b="1" dirty="0" err="1"/>
              <a:t>críticas</a:t>
            </a:r>
            <a:r>
              <a:rPr lang="en-US" sz="1600" b="1" dirty="0"/>
              <a:t> </a:t>
            </a:r>
            <a:r>
              <a:rPr lang="en-US" sz="1600" b="1" dirty="0" err="1"/>
              <a:t>en</a:t>
            </a:r>
            <a:r>
              <a:rPr lang="en-US" sz="1600" b="1" dirty="0"/>
              <a:t> </a:t>
            </a:r>
            <a:r>
              <a:rPr lang="en-US" sz="1600" b="1" dirty="0" err="1"/>
              <a:t>busca</a:t>
            </a:r>
            <a:r>
              <a:rPr lang="en-US" sz="1600" b="1" dirty="0"/>
              <a:t> de </a:t>
            </a:r>
            <a:r>
              <a:rPr lang="en-US" sz="1600" b="1" dirty="0" err="1"/>
              <a:t>alguna</a:t>
            </a:r>
            <a:r>
              <a:rPr lang="en-US" sz="1600" b="1" dirty="0"/>
              <a:t> </a:t>
            </a:r>
            <a:r>
              <a:rPr lang="en-US" sz="1600" b="1" dirty="0" err="1"/>
              <a:t>verdad</a:t>
            </a:r>
            <a:r>
              <a:rPr lang="en-US" sz="1600" b="1" dirty="0"/>
              <a:t> y </a:t>
            </a:r>
            <a:r>
              <a:rPr lang="en-US" sz="1600" b="1" dirty="0" err="1"/>
              <a:t>luego</a:t>
            </a:r>
            <a:r>
              <a:rPr lang="en-US" sz="1600" b="1" dirty="0"/>
              <a:t> </a:t>
            </a:r>
            <a:r>
              <a:rPr lang="en-US" sz="1600" b="1" dirty="0" err="1"/>
              <a:t>siga</a:t>
            </a:r>
            <a:r>
              <a:rPr lang="en-US" sz="1600" b="1" dirty="0"/>
              <a:t> </a:t>
            </a:r>
            <a:r>
              <a:rPr lang="en-US" sz="1600" b="1" dirty="0" err="1"/>
              <a:t>adelante</a:t>
            </a:r>
            <a:r>
              <a:rPr lang="en-US" sz="1600" b="1" dirty="0"/>
              <a:t>.</a:t>
            </a:r>
            <a:endParaRPr sz="1600" b="1" dirty="0"/>
          </a:p>
        </p:txBody>
      </p:sp>
      <p:pic>
        <p:nvPicPr>
          <p:cNvPr id="5" name="officeArt object" descr="*">
            <a:extLst>
              <a:ext uri="{FF2B5EF4-FFF2-40B4-BE49-F238E27FC236}">
                <a16:creationId xmlns:a16="http://schemas.microsoft.com/office/drawing/2014/main" id="{9151BD99-1869-87A1-446E-65E07B328FAF}"/>
              </a:ext>
            </a:extLst>
          </p:cNvPr>
          <p:cNvPicPr/>
          <p:nvPr/>
        </p:nvPicPr>
        <p:blipFill>
          <a:blip r:embed="rId3"/>
          <a:stretch>
            <a:fillRect/>
          </a:stretch>
        </p:blipFill>
        <p:spPr>
          <a:xfrm>
            <a:off x="972911" y="1623761"/>
            <a:ext cx="378761" cy="156782"/>
          </a:xfrm>
          <a:prstGeom prst="rect">
            <a:avLst/>
          </a:prstGeom>
          <a:ln w="12700" cap="flat">
            <a:noFill/>
            <a:miter lim="400000"/>
          </a:ln>
          <a:effectLst/>
        </p:spPr>
      </p:pic>
      <p:sp>
        <p:nvSpPr>
          <p:cNvPr id="6" name="Google Shape;102;g10a52b2144b_0_86">
            <a:extLst>
              <a:ext uri="{FF2B5EF4-FFF2-40B4-BE49-F238E27FC236}">
                <a16:creationId xmlns:a16="http://schemas.microsoft.com/office/drawing/2014/main" id="{179FAECE-5A1B-A2A8-9547-77068E644E2B}"/>
              </a:ext>
            </a:extLst>
          </p:cNvPr>
          <p:cNvSpPr txBox="1">
            <a:spLocks/>
          </p:cNvSpPr>
          <p:nvPr/>
        </p:nvSpPr>
        <p:spPr>
          <a:xfrm>
            <a:off x="298939" y="6101689"/>
            <a:ext cx="4273061" cy="400069"/>
          </a:xfrm>
          <a:prstGeom prst="rect">
            <a:avLst/>
          </a:prstGeom>
          <a:noFill/>
          <a:ln>
            <a:noFill/>
          </a:ln>
        </p:spPr>
        <p:txBody>
          <a:bodyPr spcFirstLastPara="1" wrap="square" lIns="91425" tIns="45700" rIns="91425" bIns="45700" anchor="ctr" anchorCtr="0">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pPr algn="l"/>
            <a:r>
              <a:rPr lang="en-US" sz="2000" b="1" dirty="0">
                <a:solidFill>
                  <a:srgbClr val="C41F31"/>
                </a:solidFill>
                <a:latin typeface="Arial Black" panose="020B0A04020102020204" pitchFamily="34" charset="0"/>
              </a:rPr>
              <a:t>FORMACIÓN DE CARÁCTER</a:t>
            </a:r>
          </a:p>
        </p:txBody>
      </p:sp>
      <p:pic>
        <p:nvPicPr>
          <p:cNvPr id="7" name="Picture 6" descr="Text, logo, company name&#10;&#10;Description automatically generated">
            <a:extLst>
              <a:ext uri="{FF2B5EF4-FFF2-40B4-BE49-F238E27FC236}">
                <a16:creationId xmlns:a16="http://schemas.microsoft.com/office/drawing/2014/main" id="{A1480DA5-7B02-AAF3-BCDD-7A4B79DBA245}"/>
              </a:ext>
            </a:extLst>
          </p:cNvPr>
          <p:cNvPicPr>
            <a:picLocks noChangeAspect="1"/>
          </p:cNvPicPr>
          <p:nvPr/>
        </p:nvPicPr>
        <p:blipFill>
          <a:blip r:embed="rId4"/>
          <a:stretch>
            <a:fillRect/>
          </a:stretch>
        </p:blipFill>
        <p:spPr>
          <a:xfrm>
            <a:off x="7936878" y="5616900"/>
            <a:ext cx="1042644" cy="1110605"/>
          </a:xfrm>
          <a:prstGeom prst="rect">
            <a:avLst/>
          </a:prstGeom>
        </p:spPr>
      </p:pic>
      <p:cxnSp>
        <p:nvCxnSpPr>
          <p:cNvPr id="8" name="Straight Connector 7">
            <a:extLst>
              <a:ext uri="{FF2B5EF4-FFF2-40B4-BE49-F238E27FC236}">
                <a16:creationId xmlns:a16="http://schemas.microsoft.com/office/drawing/2014/main" id="{DE701E53-C2BA-9C9F-884F-DA8F0CC17C54}"/>
              </a:ext>
            </a:extLst>
          </p:cNvPr>
          <p:cNvCxnSpPr>
            <a:cxnSpLocks/>
          </p:cNvCxnSpPr>
          <p:nvPr/>
        </p:nvCxnSpPr>
        <p:spPr>
          <a:xfrm>
            <a:off x="4281854" y="6294037"/>
            <a:ext cx="3472960" cy="0"/>
          </a:xfrm>
          <a:prstGeom prst="line">
            <a:avLst/>
          </a:prstGeom>
          <a:ln w="19050">
            <a:solidFill>
              <a:srgbClr val="C41F31"/>
            </a:solidFill>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g10a2a4cf63c_1_188"/>
          <p:cNvSpPr txBox="1">
            <a:spLocks noGrp="1"/>
          </p:cNvSpPr>
          <p:nvPr>
            <p:ph type="title"/>
          </p:nvPr>
        </p:nvSpPr>
        <p:spPr>
          <a:xfrm>
            <a:off x="457200" y="222486"/>
            <a:ext cx="8229600" cy="1077178"/>
          </a:xfrm>
          <a:prstGeom prst="rect">
            <a:avLst/>
          </a:prstGeom>
        </p:spPr>
        <p:txBody>
          <a:bodyPr spcFirstLastPara="1" wrap="square" lIns="91425" tIns="45700" rIns="91425" bIns="45700" anchor="ctr" anchorCtr="0">
            <a:spAutoFit/>
          </a:bodyPr>
          <a:lstStyle/>
          <a:p>
            <a:pPr marL="0" lvl="0" indent="0" algn="ctr" rtl="0">
              <a:spcBef>
                <a:spcPts val="0"/>
              </a:spcBef>
              <a:spcAft>
                <a:spcPts val="0"/>
              </a:spcAft>
              <a:buNone/>
            </a:pPr>
            <a:r>
              <a:rPr lang="en-US" sz="3200" b="1" dirty="0">
                <a:latin typeface="Arial Black" panose="020B0A04020102020204" pitchFamily="34" charset="0"/>
              </a:rPr>
              <a:t>PARTE CUATRO </a:t>
            </a:r>
            <a:endParaRPr sz="3200" b="1" dirty="0">
              <a:latin typeface="Arial Black" panose="020B0A04020102020204" pitchFamily="34" charset="0"/>
            </a:endParaRPr>
          </a:p>
          <a:p>
            <a:pPr marL="0" lvl="0" indent="0" algn="ctr" rtl="0">
              <a:spcBef>
                <a:spcPts val="0"/>
              </a:spcBef>
              <a:spcAft>
                <a:spcPts val="0"/>
              </a:spcAft>
              <a:buNone/>
            </a:pPr>
            <a:r>
              <a:rPr lang="en-US" sz="3200" b="1" dirty="0" err="1">
                <a:latin typeface="Arial Black" panose="020B0A04020102020204" pitchFamily="34" charset="0"/>
              </a:rPr>
              <a:t>Reto</a:t>
            </a:r>
            <a:r>
              <a:rPr lang="en-US" sz="3200" b="1" dirty="0">
                <a:latin typeface="Arial Black" panose="020B0A04020102020204" pitchFamily="34" charset="0"/>
              </a:rPr>
              <a:t> #4 - </a:t>
            </a:r>
            <a:r>
              <a:rPr lang="en-US" sz="3200" b="1" dirty="0" err="1">
                <a:latin typeface="Arial Black" panose="020B0A04020102020204" pitchFamily="34" charset="0"/>
              </a:rPr>
              <a:t>Disciplina</a:t>
            </a:r>
            <a:endParaRPr sz="3200" b="1" dirty="0">
              <a:latin typeface="Arial Black" panose="020B0A04020102020204" pitchFamily="34" charset="0"/>
            </a:endParaRPr>
          </a:p>
        </p:txBody>
      </p:sp>
      <p:sp>
        <p:nvSpPr>
          <p:cNvPr id="326" name="Google Shape;326;g10a2a4cf63c_1_188"/>
          <p:cNvSpPr txBox="1">
            <a:spLocks noGrp="1"/>
          </p:cNvSpPr>
          <p:nvPr>
            <p:ph type="body" idx="1"/>
          </p:nvPr>
        </p:nvSpPr>
        <p:spPr>
          <a:xfrm>
            <a:off x="457200" y="1431550"/>
            <a:ext cx="8229600" cy="3180317"/>
          </a:xfrm>
          <a:prstGeom prst="rect">
            <a:avLst/>
          </a:prstGeom>
        </p:spPr>
        <p:txBody>
          <a:bodyPr spcFirstLastPara="1" wrap="square" lIns="91425" tIns="45700" rIns="91425" bIns="45700" anchor="t" anchorCtr="0">
            <a:spAutoFit/>
          </a:bodyPr>
          <a:lstStyle/>
          <a:p>
            <a:pPr marL="457200" lvl="1" indent="0">
              <a:buNone/>
            </a:pPr>
            <a:r>
              <a:rPr lang="en-US" sz="2400" b="1" i="1" dirty="0">
                <a:solidFill>
                  <a:srgbClr val="C41F31"/>
                </a:solidFill>
              </a:rPr>
              <a:t>	Clave: Tres </a:t>
            </a:r>
            <a:r>
              <a:rPr lang="en-US" sz="2400" b="1" i="1" dirty="0" err="1">
                <a:solidFill>
                  <a:srgbClr val="C41F31"/>
                </a:solidFill>
              </a:rPr>
              <a:t>Retos</a:t>
            </a:r>
            <a:endParaRPr sz="2400" b="1" i="1" dirty="0">
              <a:solidFill>
                <a:srgbClr val="C41F31"/>
              </a:solidFill>
            </a:endParaRPr>
          </a:p>
          <a:p>
            <a:pPr marL="457200" lvl="1" indent="0">
              <a:buNone/>
            </a:pPr>
            <a:endParaRPr sz="1000" b="1" i="1" dirty="0"/>
          </a:p>
          <a:p>
            <a:pPr lvl="1" indent="-368300">
              <a:spcBef>
                <a:spcPts val="0"/>
              </a:spcBef>
              <a:buClr>
                <a:srgbClr val="C41F31"/>
              </a:buClr>
              <a:buSzPct val="150000"/>
              <a:buFont typeface="Arial" panose="020B0604020202020204" pitchFamily="34" charset="0"/>
              <a:buChar char="•"/>
            </a:pPr>
            <a:r>
              <a:rPr lang="en-US" sz="2400" b="1" i="1" dirty="0"/>
              <a:t>El </a:t>
            </a:r>
            <a:r>
              <a:rPr lang="en-US" sz="2400" b="1" i="1" dirty="0" err="1"/>
              <a:t>desafío</a:t>
            </a:r>
            <a:r>
              <a:rPr lang="en-US" sz="2400" b="1" i="1" dirty="0"/>
              <a:t> del </a:t>
            </a:r>
            <a:r>
              <a:rPr lang="en-US" sz="2400" b="1" i="1" dirty="0" err="1"/>
              <a:t>crecimiento</a:t>
            </a:r>
            <a:r>
              <a:rPr lang="en-US" sz="2400" b="1" i="1" dirty="0"/>
              <a:t> personal</a:t>
            </a:r>
            <a:endParaRPr sz="2400" b="1" i="1" dirty="0"/>
          </a:p>
          <a:p>
            <a:pPr lvl="1" indent="0">
              <a:spcBef>
                <a:spcPts val="0"/>
              </a:spcBef>
              <a:buNone/>
            </a:pPr>
            <a:endParaRPr sz="800" b="1" i="1" dirty="0"/>
          </a:p>
          <a:p>
            <a:pPr lvl="2" indent="-368300">
              <a:spcBef>
                <a:spcPts val="0"/>
              </a:spcBef>
              <a:buSzPct val="150000"/>
              <a:buFont typeface="Arial" panose="020B0604020202020204" pitchFamily="34" charset="0"/>
              <a:buChar char="•"/>
            </a:pPr>
            <a:r>
              <a:rPr lang="en-US" dirty="0" err="1"/>
              <a:t>Sigue</a:t>
            </a:r>
            <a:r>
              <a:rPr lang="en-US" dirty="0"/>
              <a:t> </a:t>
            </a:r>
            <a:r>
              <a:rPr lang="en-US" dirty="0" err="1"/>
              <a:t>leyendo</a:t>
            </a:r>
            <a:r>
              <a:rPr lang="en-US" dirty="0"/>
              <a:t>, </a:t>
            </a:r>
            <a:r>
              <a:rPr lang="en-US" dirty="0" err="1"/>
              <a:t>estudiando</a:t>
            </a:r>
            <a:r>
              <a:rPr lang="en-US" dirty="0"/>
              <a:t>, </a:t>
            </a:r>
            <a:r>
              <a:rPr lang="en-US" dirty="0" err="1"/>
              <a:t>rezando</a:t>
            </a:r>
            <a:r>
              <a:rPr lang="en-US" dirty="0"/>
              <a:t>.</a:t>
            </a:r>
            <a:endParaRPr dirty="0"/>
          </a:p>
          <a:p>
            <a:pPr marL="1543050" lvl="1" indent="-171450">
              <a:spcBef>
                <a:spcPts val="0"/>
              </a:spcBef>
              <a:buSzPct val="150000"/>
              <a:buFont typeface="Arial" panose="020B0604020202020204" pitchFamily="34" charset="0"/>
              <a:buChar char="•"/>
            </a:pPr>
            <a:endParaRPr sz="800" dirty="0"/>
          </a:p>
          <a:p>
            <a:pPr lvl="2" indent="-368300">
              <a:spcBef>
                <a:spcPts val="0"/>
              </a:spcBef>
              <a:buSzPct val="150000"/>
              <a:buFont typeface="Arial" panose="020B0604020202020204" pitchFamily="34" charset="0"/>
              <a:buChar char="•"/>
            </a:pPr>
            <a:r>
              <a:rPr lang="en-US" dirty="0"/>
              <a:t>Sea </a:t>
            </a:r>
            <a:r>
              <a:rPr lang="en-US" dirty="0" err="1"/>
              <a:t>una</a:t>
            </a:r>
            <a:r>
              <a:rPr lang="en-US" dirty="0"/>
              <a:t> persona </a:t>
            </a:r>
            <a:r>
              <a:rPr lang="en-US" dirty="0" err="1"/>
              <a:t>en</a:t>
            </a:r>
            <a:r>
              <a:rPr lang="en-US" dirty="0"/>
              <a:t> </a:t>
            </a:r>
            <a:r>
              <a:rPr lang="en-US" dirty="0" err="1"/>
              <a:t>constante</a:t>
            </a:r>
            <a:r>
              <a:rPr lang="en-US" dirty="0"/>
              <a:t> </a:t>
            </a:r>
            <a:r>
              <a:rPr lang="en-US" dirty="0" err="1"/>
              <a:t>crecimiento</a:t>
            </a:r>
            <a:r>
              <a:rPr lang="en-US" dirty="0"/>
              <a:t>.</a:t>
            </a:r>
            <a:endParaRPr dirty="0"/>
          </a:p>
          <a:p>
            <a:pPr lvl="1" indent="0">
              <a:spcBef>
                <a:spcPts val="0"/>
              </a:spcBef>
              <a:buNone/>
            </a:pPr>
            <a:endParaRPr sz="2400" b="1" i="1" dirty="0"/>
          </a:p>
          <a:p>
            <a:pPr lvl="1" indent="0">
              <a:spcBef>
                <a:spcPts val="0"/>
              </a:spcBef>
              <a:buNone/>
            </a:pPr>
            <a:r>
              <a:rPr lang="en-US" sz="2400" dirty="0"/>
              <a:t>Los </a:t>
            </a:r>
            <a:r>
              <a:rPr lang="en-US" sz="2400" dirty="0" err="1"/>
              <a:t>líderes</a:t>
            </a:r>
            <a:r>
              <a:rPr lang="en-US" sz="2400" dirty="0"/>
              <a:t> son </a:t>
            </a:r>
            <a:r>
              <a:rPr lang="en-US" sz="2400" dirty="0" err="1"/>
              <a:t>aprendices</a:t>
            </a:r>
            <a:r>
              <a:rPr lang="en-US" sz="2400" dirty="0"/>
              <a:t>. </a:t>
            </a:r>
            <a:r>
              <a:rPr lang="en-US" sz="2400" dirty="0" err="1"/>
              <a:t>En</a:t>
            </a:r>
            <a:r>
              <a:rPr lang="en-US" sz="2400" dirty="0"/>
              <a:t> </a:t>
            </a:r>
            <a:r>
              <a:rPr lang="en-US" sz="2400" dirty="0" err="1"/>
              <a:t>el</a:t>
            </a:r>
            <a:r>
              <a:rPr lang="en-US" sz="2400" dirty="0"/>
              <a:t> </a:t>
            </a:r>
            <a:r>
              <a:rPr lang="en-US" sz="2400" dirty="0" err="1"/>
              <a:t>momento</a:t>
            </a:r>
            <a:r>
              <a:rPr lang="en-US" sz="2400" dirty="0"/>
              <a:t> </a:t>
            </a:r>
            <a:r>
              <a:rPr lang="en-US" sz="2400" dirty="0" err="1"/>
              <a:t>en</a:t>
            </a:r>
            <a:r>
              <a:rPr lang="en-US" sz="2400" dirty="0"/>
              <a:t> que </a:t>
            </a:r>
            <a:r>
              <a:rPr lang="en-US" sz="2400" dirty="0" err="1"/>
              <a:t>dejas</a:t>
            </a:r>
            <a:r>
              <a:rPr lang="en-US" sz="2400" dirty="0"/>
              <a:t> de </a:t>
            </a:r>
            <a:r>
              <a:rPr lang="en-US" sz="2400" dirty="0" err="1"/>
              <a:t>aprender</a:t>
            </a:r>
            <a:r>
              <a:rPr lang="en-US" sz="2400" dirty="0"/>
              <a:t>, </a:t>
            </a:r>
            <a:r>
              <a:rPr lang="en-US" sz="2400" dirty="0" err="1"/>
              <a:t>dejas</a:t>
            </a:r>
            <a:r>
              <a:rPr lang="en-US" sz="2400" dirty="0"/>
              <a:t> de </a:t>
            </a:r>
            <a:r>
              <a:rPr lang="en-US" sz="2400" dirty="0" err="1"/>
              <a:t>liderar</a:t>
            </a:r>
            <a:r>
              <a:rPr lang="en-US" sz="2400" dirty="0"/>
              <a:t>.  - Rick Warren</a:t>
            </a:r>
            <a:endParaRPr sz="2400" dirty="0"/>
          </a:p>
        </p:txBody>
      </p:sp>
      <p:pic>
        <p:nvPicPr>
          <p:cNvPr id="5" name="officeArt object" descr="*">
            <a:extLst>
              <a:ext uri="{FF2B5EF4-FFF2-40B4-BE49-F238E27FC236}">
                <a16:creationId xmlns:a16="http://schemas.microsoft.com/office/drawing/2014/main" id="{172FC0C1-1441-7BDE-93B2-87902AFB510E}"/>
              </a:ext>
            </a:extLst>
          </p:cNvPr>
          <p:cNvPicPr/>
          <p:nvPr/>
        </p:nvPicPr>
        <p:blipFill>
          <a:blip r:embed="rId3"/>
          <a:stretch>
            <a:fillRect/>
          </a:stretch>
        </p:blipFill>
        <p:spPr>
          <a:xfrm>
            <a:off x="981704" y="1645398"/>
            <a:ext cx="378761" cy="156782"/>
          </a:xfrm>
          <a:prstGeom prst="rect">
            <a:avLst/>
          </a:prstGeom>
          <a:ln w="12700" cap="flat">
            <a:noFill/>
            <a:miter lim="400000"/>
          </a:ln>
          <a:effectLst/>
        </p:spPr>
      </p:pic>
      <p:sp>
        <p:nvSpPr>
          <p:cNvPr id="6" name="Google Shape;102;g10a52b2144b_0_86">
            <a:extLst>
              <a:ext uri="{FF2B5EF4-FFF2-40B4-BE49-F238E27FC236}">
                <a16:creationId xmlns:a16="http://schemas.microsoft.com/office/drawing/2014/main" id="{A28BCDB7-E7EC-F5C5-EA7D-40F67D974990}"/>
              </a:ext>
            </a:extLst>
          </p:cNvPr>
          <p:cNvSpPr txBox="1">
            <a:spLocks/>
          </p:cNvSpPr>
          <p:nvPr/>
        </p:nvSpPr>
        <p:spPr>
          <a:xfrm>
            <a:off x="298939" y="6101689"/>
            <a:ext cx="4273061" cy="400069"/>
          </a:xfrm>
          <a:prstGeom prst="rect">
            <a:avLst/>
          </a:prstGeom>
          <a:noFill/>
          <a:ln>
            <a:noFill/>
          </a:ln>
        </p:spPr>
        <p:txBody>
          <a:bodyPr spcFirstLastPara="1" wrap="square" lIns="91425" tIns="45700" rIns="91425" bIns="45700" anchor="ctr" anchorCtr="0">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pPr algn="l"/>
            <a:r>
              <a:rPr lang="en-US" sz="2000" b="1" dirty="0">
                <a:solidFill>
                  <a:srgbClr val="C41F31"/>
                </a:solidFill>
                <a:latin typeface="Arial Black" panose="020B0A04020102020204" pitchFamily="34" charset="0"/>
              </a:rPr>
              <a:t>FORMACIÓN DE CARÁCTER</a:t>
            </a:r>
          </a:p>
        </p:txBody>
      </p:sp>
      <p:pic>
        <p:nvPicPr>
          <p:cNvPr id="7" name="Picture 6" descr="Text, logo, company name&#10;&#10;Description automatically generated">
            <a:extLst>
              <a:ext uri="{FF2B5EF4-FFF2-40B4-BE49-F238E27FC236}">
                <a16:creationId xmlns:a16="http://schemas.microsoft.com/office/drawing/2014/main" id="{0CF8AEF5-3F8C-5E32-A591-B6F6A9F97882}"/>
              </a:ext>
            </a:extLst>
          </p:cNvPr>
          <p:cNvPicPr>
            <a:picLocks noChangeAspect="1"/>
          </p:cNvPicPr>
          <p:nvPr/>
        </p:nvPicPr>
        <p:blipFill>
          <a:blip r:embed="rId4"/>
          <a:stretch>
            <a:fillRect/>
          </a:stretch>
        </p:blipFill>
        <p:spPr>
          <a:xfrm>
            <a:off x="7936878" y="5616900"/>
            <a:ext cx="1042644" cy="1110605"/>
          </a:xfrm>
          <a:prstGeom prst="rect">
            <a:avLst/>
          </a:prstGeom>
        </p:spPr>
      </p:pic>
      <p:cxnSp>
        <p:nvCxnSpPr>
          <p:cNvPr id="8" name="Straight Connector 7">
            <a:extLst>
              <a:ext uri="{FF2B5EF4-FFF2-40B4-BE49-F238E27FC236}">
                <a16:creationId xmlns:a16="http://schemas.microsoft.com/office/drawing/2014/main" id="{1ACAA003-F831-D2FB-9D32-FE05881B82D0}"/>
              </a:ext>
            </a:extLst>
          </p:cNvPr>
          <p:cNvCxnSpPr>
            <a:cxnSpLocks/>
          </p:cNvCxnSpPr>
          <p:nvPr/>
        </p:nvCxnSpPr>
        <p:spPr>
          <a:xfrm>
            <a:off x="4281854" y="6294037"/>
            <a:ext cx="3472960" cy="0"/>
          </a:xfrm>
          <a:prstGeom prst="line">
            <a:avLst/>
          </a:prstGeom>
          <a:ln w="19050">
            <a:solidFill>
              <a:srgbClr val="C41F31"/>
            </a:solidFill>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g10a2a4cf63c_1_0"/>
          <p:cNvSpPr txBox="1">
            <a:spLocks noGrp="1"/>
          </p:cNvSpPr>
          <p:nvPr>
            <p:ph type="ctrTitle"/>
          </p:nvPr>
        </p:nvSpPr>
        <p:spPr>
          <a:xfrm>
            <a:off x="395654" y="388489"/>
            <a:ext cx="7772400" cy="1470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200" b="1" dirty="0">
                <a:solidFill>
                  <a:srgbClr val="C41F31"/>
                </a:solidFill>
                <a:latin typeface="Arial Black" panose="020B0A04020102020204" pitchFamily="34" charset="0"/>
              </a:rPr>
              <a:t>FORMACIÓN DE CARÁCTER</a:t>
            </a:r>
            <a:endParaRPr sz="4200" b="1" dirty="0">
              <a:solidFill>
                <a:srgbClr val="C41F31"/>
              </a:solidFill>
              <a:latin typeface="Arial Black" panose="020B0A04020102020204" pitchFamily="34" charset="0"/>
            </a:endParaRPr>
          </a:p>
        </p:txBody>
      </p:sp>
      <p:sp>
        <p:nvSpPr>
          <p:cNvPr id="103" name="Google Shape;103;g10a2a4cf63c_1_0"/>
          <p:cNvSpPr txBox="1">
            <a:spLocks noGrp="1"/>
          </p:cNvSpPr>
          <p:nvPr>
            <p:ph type="subTitle" idx="1"/>
          </p:nvPr>
        </p:nvSpPr>
        <p:spPr>
          <a:xfrm>
            <a:off x="685800" y="3067625"/>
            <a:ext cx="7829400" cy="2108229"/>
          </a:xfrm>
          <a:prstGeom prst="rect">
            <a:avLst/>
          </a:prstGeom>
        </p:spPr>
        <p:txBody>
          <a:bodyPr spcFirstLastPara="1" wrap="square" lIns="91425" tIns="45700" rIns="91425" bIns="45700" anchor="t" anchorCtr="0">
            <a:spAutoFit/>
          </a:bodyPr>
          <a:lstStyle/>
          <a:p>
            <a:pPr marL="0" lvl="0" indent="0" rtl="0">
              <a:spcBef>
                <a:spcPts val="640"/>
              </a:spcBef>
              <a:spcAft>
                <a:spcPts val="0"/>
              </a:spcAft>
              <a:buNone/>
            </a:pPr>
            <a:r>
              <a:rPr lang="en-US" sz="2100" i="1" dirty="0">
                <a:solidFill>
                  <a:schemeClr val="dk1"/>
                </a:solidFill>
              </a:rPr>
              <a:t>El </a:t>
            </a:r>
            <a:r>
              <a:rPr lang="en-US" sz="2100" b="1" i="1" dirty="0">
                <a:solidFill>
                  <a:schemeClr val="dk1"/>
                </a:solidFill>
              </a:rPr>
              <a:t>Dr. Stan Toler</a:t>
            </a:r>
            <a:r>
              <a:rPr lang="en-US" sz="2100" i="1" dirty="0">
                <a:solidFill>
                  <a:schemeClr val="dk1"/>
                </a:solidFill>
              </a:rPr>
              <a:t> es </a:t>
            </a:r>
            <a:r>
              <a:rPr lang="en-US" sz="2100" i="1" dirty="0" err="1">
                <a:solidFill>
                  <a:schemeClr val="dk1"/>
                </a:solidFill>
              </a:rPr>
              <a:t>Superintendente</a:t>
            </a:r>
            <a:r>
              <a:rPr lang="en-US" sz="2100" i="1" dirty="0">
                <a:solidFill>
                  <a:schemeClr val="dk1"/>
                </a:solidFill>
              </a:rPr>
              <a:t> General </a:t>
            </a:r>
            <a:r>
              <a:rPr lang="en-US" sz="2100" i="1" dirty="0" err="1">
                <a:solidFill>
                  <a:schemeClr val="dk1"/>
                </a:solidFill>
              </a:rPr>
              <a:t>Emérito</a:t>
            </a:r>
            <a:r>
              <a:rPr lang="en-US" sz="2100" i="1" dirty="0">
                <a:solidFill>
                  <a:schemeClr val="dk1"/>
                </a:solidFill>
              </a:rPr>
              <a:t> de la </a:t>
            </a:r>
            <a:r>
              <a:rPr lang="en-US" sz="2100" i="1" dirty="0" err="1">
                <a:solidFill>
                  <a:schemeClr val="dk1"/>
                </a:solidFill>
              </a:rPr>
              <a:t>Iglesia</a:t>
            </a:r>
            <a:r>
              <a:rPr lang="en-US" sz="2100" i="1" dirty="0">
                <a:solidFill>
                  <a:schemeClr val="dk1"/>
                </a:solidFill>
              </a:rPr>
              <a:t> del </a:t>
            </a:r>
            <a:r>
              <a:rPr lang="en-US" sz="2100" i="1" dirty="0" err="1">
                <a:solidFill>
                  <a:schemeClr val="dk1"/>
                </a:solidFill>
              </a:rPr>
              <a:t>Nazareno</a:t>
            </a:r>
            <a:r>
              <a:rPr lang="en-US" sz="2100" i="1" dirty="0">
                <a:solidFill>
                  <a:schemeClr val="dk1"/>
                </a:solidFill>
              </a:rPr>
              <a:t>, </a:t>
            </a:r>
            <a:r>
              <a:rPr lang="en-US" sz="2100" i="1" dirty="0" err="1">
                <a:solidFill>
                  <a:schemeClr val="dk1"/>
                </a:solidFill>
              </a:rPr>
              <a:t>una</a:t>
            </a:r>
            <a:r>
              <a:rPr lang="en-US" sz="2100" i="1" dirty="0">
                <a:solidFill>
                  <a:schemeClr val="dk1"/>
                </a:solidFill>
              </a:rPr>
              <a:t> </a:t>
            </a:r>
            <a:r>
              <a:rPr lang="en-US" sz="2100" i="1" dirty="0" err="1">
                <a:solidFill>
                  <a:schemeClr val="dk1"/>
                </a:solidFill>
              </a:rPr>
              <a:t>denominación</a:t>
            </a:r>
            <a:r>
              <a:rPr lang="en-US" sz="2100" i="1" dirty="0">
                <a:solidFill>
                  <a:schemeClr val="dk1"/>
                </a:solidFill>
              </a:rPr>
              <a:t> de dos </a:t>
            </a:r>
            <a:r>
              <a:rPr lang="en-US" sz="2100" i="1" dirty="0" err="1">
                <a:solidFill>
                  <a:schemeClr val="dk1"/>
                </a:solidFill>
              </a:rPr>
              <a:t>millones</a:t>
            </a:r>
            <a:r>
              <a:rPr lang="en-US" sz="2100" i="1" dirty="0">
                <a:solidFill>
                  <a:schemeClr val="dk1"/>
                </a:solidFill>
              </a:rPr>
              <a:t> de </a:t>
            </a:r>
            <a:r>
              <a:rPr lang="en-US" sz="2100" i="1" dirty="0" err="1">
                <a:solidFill>
                  <a:schemeClr val="dk1"/>
                </a:solidFill>
              </a:rPr>
              <a:t>miembros</a:t>
            </a:r>
            <a:r>
              <a:rPr lang="en-US" sz="2100" i="1" dirty="0">
                <a:solidFill>
                  <a:schemeClr val="dk1"/>
                </a:solidFill>
              </a:rPr>
              <a:t> con </a:t>
            </a:r>
            <a:r>
              <a:rPr lang="en-US" sz="2100" i="1" dirty="0" err="1">
                <a:solidFill>
                  <a:schemeClr val="dk1"/>
                </a:solidFill>
              </a:rPr>
              <a:t>sede</a:t>
            </a:r>
            <a:r>
              <a:rPr lang="en-US" sz="2100" i="1" dirty="0">
                <a:solidFill>
                  <a:schemeClr val="dk1"/>
                </a:solidFill>
              </a:rPr>
              <a:t> </a:t>
            </a:r>
            <a:r>
              <a:rPr lang="en-US" sz="2100" i="1" dirty="0" err="1">
                <a:solidFill>
                  <a:schemeClr val="dk1"/>
                </a:solidFill>
              </a:rPr>
              <a:t>en</a:t>
            </a:r>
            <a:r>
              <a:rPr lang="en-US" sz="2100" i="1" dirty="0">
                <a:solidFill>
                  <a:schemeClr val="dk1"/>
                </a:solidFill>
              </a:rPr>
              <a:t> Lenexa, Kansas. </a:t>
            </a:r>
            <a:r>
              <a:rPr lang="en-US" sz="2100" i="1" dirty="0" err="1">
                <a:solidFill>
                  <a:schemeClr val="dk1"/>
                </a:solidFill>
              </a:rPr>
              <a:t>Sirvió</a:t>
            </a:r>
            <a:r>
              <a:rPr lang="en-US" sz="2100" i="1" dirty="0">
                <a:solidFill>
                  <a:schemeClr val="dk1"/>
                </a:solidFill>
              </a:rPr>
              <a:t> </a:t>
            </a:r>
            <a:r>
              <a:rPr lang="en-US" sz="2100" i="1" dirty="0" err="1">
                <a:solidFill>
                  <a:schemeClr val="dk1"/>
                </a:solidFill>
              </a:rPr>
              <a:t>durante</a:t>
            </a:r>
            <a:r>
              <a:rPr lang="en-US" sz="2100" i="1" dirty="0">
                <a:solidFill>
                  <a:schemeClr val="dk1"/>
                </a:solidFill>
              </a:rPr>
              <a:t> </a:t>
            </a:r>
            <a:r>
              <a:rPr lang="en-US" sz="2100" i="1" dirty="0" err="1">
                <a:solidFill>
                  <a:schemeClr val="dk1"/>
                </a:solidFill>
              </a:rPr>
              <a:t>cuarenta</a:t>
            </a:r>
            <a:r>
              <a:rPr lang="en-US" sz="2100" i="1" dirty="0">
                <a:solidFill>
                  <a:schemeClr val="dk1"/>
                </a:solidFill>
              </a:rPr>
              <a:t> </a:t>
            </a:r>
            <a:r>
              <a:rPr lang="en-US" sz="2100" i="1" dirty="0" err="1">
                <a:solidFill>
                  <a:schemeClr val="dk1"/>
                </a:solidFill>
              </a:rPr>
              <a:t>años</a:t>
            </a:r>
            <a:r>
              <a:rPr lang="en-US" sz="2100" i="1" dirty="0">
                <a:solidFill>
                  <a:schemeClr val="dk1"/>
                </a:solidFill>
              </a:rPr>
              <a:t> </a:t>
            </a:r>
            <a:r>
              <a:rPr lang="en-US" sz="2100" i="1" dirty="0" err="1">
                <a:solidFill>
                  <a:schemeClr val="dk1"/>
                </a:solidFill>
              </a:rPr>
              <a:t>como</a:t>
            </a:r>
            <a:r>
              <a:rPr lang="en-US" sz="2100" i="1" dirty="0">
                <a:solidFill>
                  <a:schemeClr val="dk1"/>
                </a:solidFill>
              </a:rPr>
              <a:t> pastor </a:t>
            </a:r>
            <a:r>
              <a:rPr lang="en-US" sz="2100" i="1" dirty="0" err="1">
                <a:solidFill>
                  <a:schemeClr val="dk1"/>
                </a:solidFill>
              </a:rPr>
              <a:t>en</a:t>
            </a:r>
            <a:r>
              <a:rPr lang="en-US" sz="2100" i="1" dirty="0">
                <a:solidFill>
                  <a:schemeClr val="dk1"/>
                </a:solidFill>
              </a:rPr>
              <a:t> Ohio, Florida, Tennessee y Oklahoma. Como </a:t>
            </a:r>
            <a:r>
              <a:rPr lang="en-US" sz="2100" i="1" dirty="0" err="1">
                <a:solidFill>
                  <a:schemeClr val="dk1"/>
                </a:solidFill>
              </a:rPr>
              <a:t>autor</a:t>
            </a:r>
            <a:r>
              <a:rPr lang="en-US" sz="2100" i="1" dirty="0">
                <a:solidFill>
                  <a:schemeClr val="dk1"/>
                </a:solidFill>
              </a:rPr>
              <a:t>, </a:t>
            </a:r>
            <a:r>
              <a:rPr lang="en-US" sz="2100" i="1" dirty="0" err="1">
                <a:solidFill>
                  <a:schemeClr val="dk1"/>
                </a:solidFill>
              </a:rPr>
              <a:t>orador</a:t>
            </a:r>
            <a:r>
              <a:rPr lang="en-US" sz="2100" i="1" dirty="0">
                <a:solidFill>
                  <a:schemeClr val="dk1"/>
                </a:solidFill>
              </a:rPr>
              <a:t> y  maestro, </a:t>
            </a:r>
            <a:r>
              <a:rPr lang="en-US" sz="2100" i="1" dirty="0" err="1">
                <a:solidFill>
                  <a:schemeClr val="dk1"/>
                </a:solidFill>
              </a:rPr>
              <a:t>el</a:t>
            </a:r>
            <a:r>
              <a:rPr lang="en-US" sz="2100" i="1" dirty="0">
                <a:solidFill>
                  <a:schemeClr val="dk1"/>
                </a:solidFill>
              </a:rPr>
              <a:t> Dr. Toler ha </a:t>
            </a:r>
            <a:r>
              <a:rPr lang="en-US" sz="2100" i="1" dirty="0" err="1">
                <a:solidFill>
                  <a:schemeClr val="dk1"/>
                </a:solidFill>
              </a:rPr>
              <a:t>capacitado</a:t>
            </a:r>
            <a:r>
              <a:rPr lang="en-US" sz="2100" i="1" dirty="0">
                <a:solidFill>
                  <a:schemeClr val="dk1"/>
                </a:solidFill>
              </a:rPr>
              <a:t> a </a:t>
            </a:r>
            <a:r>
              <a:rPr lang="en-US" sz="2100" i="1" dirty="0" err="1">
                <a:solidFill>
                  <a:schemeClr val="dk1"/>
                </a:solidFill>
              </a:rPr>
              <a:t>más</a:t>
            </a:r>
            <a:r>
              <a:rPr lang="en-US" sz="2100" i="1" dirty="0">
                <a:solidFill>
                  <a:schemeClr val="dk1"/>
                </a:solidFill>
              </a:rPr>
              <a:t> de un </a:t>
            </a:r>
            <a:r>
              <a:rPr lang="en-US" sz="2100" i="1" dirty="0" err="1">
                <a:solidFill>
                  <a:schemeClr val="dk1"/>
                </a:solidFill>
              </a:rPr>
              <a:t>millón</a:t>
            </a:r>
            <a:r>
              <a:rPr lang="en-US" sz="2100" i="1" dirty="0">
                <a:solidFill>
                  <a:schemeClr val="dk1"/>
                </a:solidFill>
              </a:rPr>
              <a:t> de </a:t>
            </a:r>
            <a:r>
              <a:rPr lang="en-US" sz="2100" i="1" dirty="0" err="1">
                <a:solidFill>
                  <a:schemeClr val="dk1"/>
                </a:solidFill>
              </a:rPr>
              <a:t>iglesias</a:t>
            </a:r>
            <a:r>
              <a:rPr lang="en-US" sz="2100" i="1" dirty="0">
                <a:solidFill>
                  <a:schemeClr val="dk1"/>
                </a:solidFill>
              </a:rPr>
              <a:t>, </a:t>
            </a:r>
            <a:r>
              <a:rPr lang="en-US" sz="2100" i="1" dirty="0" err="1">
                <a:solidFill>
                  <a:schemeClr val="dk1"/>
                </a:solidFill>
              </a:rPr>
              <a:t>organizaciones</a:t>
            </a:r>
            <a:r>
              <a:rPr lang="en-US" sz="2100" i="1" dirty="0">
                <a:solidFill>
                  <a:schemeClr val="dk1"/>
                </a:solidFill>
              </a:rPr>
              <a:t>, y </a:t>
            </a:r>
            <a:r>
              <a:rPr lang="en-US" sz="2100" i="1" dirty="0" err="1">
                <a:solidFill>
                  <a:schemeClr val="dk1"/>
                </a:solidFill>
              </a:rPr>
              <a:t>líderes</a:t>
            </a:r>
            <a:r>
              <a:rPr lang="en-US" sz="2100" i="1" dirty="0">
                <a:solidFill>
                  <a:schemeClr val="dk1"/>
                </a:solidFill>
              </a:rPr>
              <a:t> </a:t>
            </a:r>
            <a:r>
              <a:rPr lang="en-US" sz="2100" i="1" dirty="0" err="1">
                <a:solidFill>
                  <a:schemeClr val="dk1"/>
                </a:solidFill>
              </a:rPr>
              <a:t>corporativos</a:t>
            </a:r>
            <a:r>
              <a:rPr lang="en-US" sz="2100" i="1" dirty="0">
                <a:solidFill>
                  <a:schemeClr val="dk1"/>
                </a:solidFill>
              </a:rPr>
              <a:t> tanto a </a:t>
            </a:r>
            <a:r>
              <a:rPr lang="en-US" sz="2100" i="1" dirty="0" err="1">
                <a:solidFill>
                  <a:schemeClr val="dk1"/>
                </a:solidFill>
              </a:rPr>
              <a:t>nivel</a:t>
            </a:r>
            <a:r>
              <a:rPr lang="en-US" sz="2100" i="1" dirty="0">
                <a:solidFill>
                  <a:schemeClr val="dk1"/>
                </a:solidFill>
              </a:rPr>
              <a:t> </a:t>
            </a:r>
            <a:r>
              <a:rPr lang="en-US" sz="2100" i="1" dirty="0" err="1">
                <a:solidFill>
                  <a:schemeClr val="dk1"/>
                </a:solidFill>
              </a:rPr>
              <a:t>nacional</a:t>
            </a:r>
            <a:r>
              <a:rPr lang="en-US" sz="2100" i="1" dirty="0">
                <a:solidFill>
                  <a:schemeClr val="dk1"/>
                </a:solidFill>
              </a:rPr>
              <a:t> </a:t>
            </a:r>
            <a:r>
              <a:rPr lang="en-US" sz="2100" i="1" dirty="0" err="1">
                <a:solidFill>
                  <a:schemeClr val="dk1"/>
                </a:solidFill>
              </a:rPr>
              <a:t>como</a:t>
            </a:r>
            <a:r>
              <a:rPr lang="en-US" sz="2100" i="1" dirty="0">
                <a:solidFill>
                  <a:schemeClr val="dk1"/>
                </a:solidFill>
              </a:rPr>
              <a:t> </a:t>
            </a:r>
            <a:r>
              <a:rPr lang="en-US" sz="2100" i="1" dirty="0" err="1">
                <a:solidFill>
                  <a:schemeClr val="dk1"/>
                </a:solidFill>
              </a:rPr>
              <a:t>internacional</a:t>
            </a:r>
            <a:r>
              <a:rPr lang="en-US" sz="2100" i="1" dirty="0">
                <a:solidFill>
                  <a:schemeClr val="dk1"/>
                </a:solidFill>
              </a:rPr>
              <a:t>.</a:t>
            </a:r>
            <a:endParaRPr sz="2100" i="1" dirty="0">
              <a:solidFill>
                <a:schemeClr val="dk1"/>
              </a:solidFill>
            </a:endParaRPr>
          </a:p>
        </p:txBody>
      </p:sp>
      <p:sp>
        <p:nvSpPr>
          <p:cNvPr id="10" name="TextBox 9">
            <a:extLst>
              <a:ext uri="{FF2B5EF4-FFF2-40B4-BE49-F238E27FC236}">
                <a16:creationId xmlns:a16="http://schemas.microsoft.com/office/drawing/2014/main" id="{EB3E7829-3217-3C06-BAD7-FA917A195B96}"/>
              </a:ext>
            </a:extLst>
          </p:cNvPr>
          <p:cNvSpPr txBox="1"/>
          <p:nvPr/>
        </p:nvSpPr>
        <p:spPr>
          <a:xfrm>
            <a:off x="6629400" y="1097081"/>
            <a:ext cx="2350122" cy="369332"/>
          </a:xfrm>
          <a:prstGeom prst="rect">
            <a:avLst/>
          </a:prstGeom>
          <a:noFill/>
        </p:spPr>
        <p:txBody>
          <a:bodyPr wrap="square">
            <a:spAutoFit/>
          </a:bodyPr>
          <a:lstStyle/>
          <a:p>
            <a:pPr algn="r"/>
            <a:r>
              <a:rPr lang="en-US" sz="1800" i="1" dirty="0">
                <a:solidFill>
                  <a:srgbClr val="C41F31"/>
                </a:solidFill>
                <a:latin typeface="Arial Black" panose="020B0A04020102020204" pitchFamily="34" charset="0"/>
              </a:rPr>
              <a:t>DR. STAN TOLER</a:t>
            </a:r>
          </a:p>
        </p:txBody>
      </p:sp>
      <p:cxnSp>
        <p:nvCxnSpPr>
          <p:cNvPr id="11" name="Straight Connector 10">
            <a:extLst>
              <a:ext uri="{FF2B5EF4-FFF2-40B4-BE49-F238E27FC236}">
                <a16:creationId xmlns:a16="http://schemas.microsoft.com/office/drawing/2014/main" id="{0CCD860F-304A-04DE-ADDE-D7CFF2FCD61E}"/>
              </a:ext>
            </a:extLst>
          </p:cNvPr>
          <p:cNvCxnSpPr>
            <a:cxnSpLocks/>
          </p:cNvCxnSpPr>
          <p:nvPr/>
        </p:nvCxnSpPr>
        <p:spPr>
          <a:xfrm>
            <a:off x="521677" y="1074337"/>
            <a:ext cx="8457845" cy="0"/>
          </a:xfrm>
          <a:prstGeom prst="line">
            <a:avLst/>
          </a:prstGeom>
          <a:ln w="19050">
            <a:solidFill>
              <a:srgbClr val="C41F31"/>
            </a:solidFill>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g10a2a4cf63c_1_170"/>
          <p:cNvSpPr txBox="1">
            <a:spLocks noGrp="1"/>
          </p:cNvSpPr>
          <p:nvPr>
            <p:ph type="title"/>
          </p:nvPr>
        </p:nvSpPr>
        <p:spPr>
          <a:xfrm>
            <a:off x="457200" y="160942"/>
            <a:ext cx="8229600" cy="1200288"/>
          </a:xfrm>
          <a:prstGeom prst="rect">
            <a:avLst/>
          </a:prstGeom>
        </p:spPr>
        <p:txBody>
          <a:bodyPr spcFirstLastPara="1" wrap="square" lIns="91425" tIns="45700" rIns="91425" bIns="45700" anchor="ctr" anchorCtr="0">
            <a:spAutoFit/>
          </a:bodyPr>
          <a:lstStyle/>
          <a:p>
            <a:pPr marL="0" lvl="0" indent="0" algn="ctr" rtl="0">
              <a:spcBef>
                <a:spcPts val="0"/>
              </a:spcBef>
              <a:spcAft>
                <a:spcPts val="0"/>
              </a:spcAft>
              <a:buNone/>
            </a:pPr>
            <a:r>
              <a:rPr lang="en-US" sz="3600" b="1" dirty="0">
                <a:latin typeface="Arial Black" panose="020B0A04020102020204" pitchFamily="34" charset="0"/>
              </a:rPr>
              <a:t>PARTE CINCO </a:t>
            </a:r>
            <a:endParaRPr sz="3600" b="1" dirty="0">
              <a:latin typeface="Arial Black" panose="020B0A04020102020204" pitchFamily="34" charset="0"/>
            </a:endParaRPr>
          </a:p>
          <a:p>
            <a:pPr marL="0" lvl="0" indent="0" algn="ctr" rtl="0">
              <a:spcBef>
                <a:spcPts val="0"/>
              </a:spcBef>
              <a:spcAft>
                <a:spcPts val="0"/>
              </a:spcAft>
              <a:buNone/>
            </a:pPr>
            <a:r>
              <a:rPr lang="en-US" sz="3600" b="1" dirty="0" err="1">
                <a:latin typeface="Arial Black" panose="020B0A04020102020204" pitchFamily="34" charset="0"/>
              </a:rPr>
              <a:t>Reto</a:t>
            </a:r>
            <a:r>
              <a:rPr lang="en-US" sz="3600" b="1" dirty="0">
                <a:latin typeface="Arial Black" panose="020B0A04020102020204" pitchFamily="34" charset="0"/>
              </a:rPr>
              <a:t> #5 - </a:t>
            </a:r>
            <a:r>
              <a:rPr lang="en-US" sz="3600" b="1" dirty="0" err="1">
                <a:latin typeface="Arial Black" panose="020B0A04020102020204" pitchFamily="34" charset="0"/>
              </a:rPr>
              <a:t>Mentoría</a:t>
            </a:r>
            <a:endParaRPr sz="3600" b="1" dirty="0">
              <a:latin typeface="Arial Black" panose="020B0A04020102020204" pitchFamily="34" charset="0"/>
            </a:endParaRPr>
          </a:p>
        </p:txBody>
      </p:sp>
      <p:sp>
        <p:nvSpPr>
          <p:cNvPr id="339" name="Google Shape;339;g10a2a4cf63c_1_170"/>
          <p:cNvSpPr txBox="1">
            <a:spLocks noGrp="1"/>
          </p:cNvSpPr>
          <p:nvPr>
            <p:ph type="body" idx="1"/>
          </p:nvPr>
        </p:nvSpPr>
        <p:spPr>
          <a:xfrm>
            <a:off x="457200" y="1430500"/>
            <a:ext cx="82296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2000" i="1" dirty="0"/>
              <a:t>Es </a:t>
            </a:r>
            <a:r>
              <a:rPr lang="en-US" sz="2000" i="1" dirty="0" err="1"/>
              <a:t>importante</a:t>
            </a:r>
            <a:r>
              <a:rPr lang="en-US" sz="2000" i="1" dirty="0"/>
              <a:t> que </a:t>
            </a:r>
            <a:r>
              <a:rPr lang="en-US" sz="2000" i="1" dirty="0" err="1"/>
              <a:t>nunca</a:t>
            </a:r>
            <a:r>
              <a:rPr lang="en-US" sz="2000" i="1" dirty="0"/>
              <a:t> </a:t>
            </a:r>
            <a:r>
              <a:rPr lang="en-US" sz="2000" i="1" dirty="0" err="1"/>
              <a:t>hagamos</a:t>
            </a:r>
            <a:r>
              <a:rPr lang="en-US" sz="2000" i="1" dirty="0"/>
              <a:t> </a:t>
            </a:r>
            <a:r>
              <a:rPr lang="en-US" sz="2000" i="1" dirty="0" err="1"/>
              <a:t>el</a:t>
            </a:r>
            <a:r>
              <a:rPr lang="en-US" sz="2000" i="1" dirty="0"/>
              <a:t> </a:t>
            </a:r>
            <a:r>
              <a:rPr lang="en-US" sz="2000" i="1" dirty="0" err="1"/>
              <a:t>ministerio</a:t>
            </a:r>
            <a:r>
              <a:rPr lang="en-US" sz="2000" i="1" dirty="0"/>
              <a:t> solos. A lo largo de </a:t>
            </a:r>
            <a:r>
              <a:rPr lang="en-US" sz="2000" i="1" dirty="0" err="1"/>
              <a:t>los</a:t>
            </a:r>
            <a:r>
              <a:rPr lang="en-US" sz="2000" i="1" dirty="0"/>
              <a:t> </a:t>
            </a:r>
            <a:r>
              <a:rPr lang="en-US" sz="2000" i="1" dirty="0" err="1"/>
              <a:t>años</a:t>
            </a:r>
            <a:r>
              <a:rPr lang="en-US" sz="2000" i="1" dirty="0"/>
              <a:t>, he </a:t>
            </a:r>
            <a:r>
              <a:rPr lang="en-US" sz="2000" i="1" dirty="0" err="1"/>
              <a:t>aprendido</a:t>
            </a:r>
            <a:r>
              <a:rPr lang="en-US" sz="2000" i="1" dirty="0"/>
              <a:t> que </a:t>
            </a:r>
            <a:r>
              <a:rPr lang="en-US" sz="2000" i="1" dirty="0" err="1"/>
              <a:t>si</a:t>
            </a:r>
            <a:r>
              <a:rPr lang="en-US" sz="2000" i="1" dirty="0"/>
              <a:t> </a:t>
            </a:r>
            <a:r>
              <a:rPr lang="en-US" sz="2000" i="1" dirty="0" err="1"/>
              <a:t>quiero</a:t>
            </a:r>
            <a:r>
              <a:rPr lang="en-US" sz="2000" i="1" dirty="0"/>
              <a:t> </a:t>
            </a:r>
            <a:r>
              <a:rPr lang="en-US" sz="2000" i="1" dirty="0" err="1"/>
              <a:t>vitalidad</a:t>
            </a:r>
            <a:r>
              <a:rPr lang="en-US" sz="2000" i="1" dirty="0"/>
              <a:t> </a:t>
            </a:r>
            <a:r>
              <a:rPr lang="en-US" sz="2000" i="1" dirty="0" err="1"/>
              <a:t>espiritual</a:t>
            </a:r>
            <a:r>
              <a:rPr lang="en-US" sz="2000" i="1" dirty="0"/>
              <a:t> </a:t>
            </a:r>
            <a:r>
              <a:rPr lang="en-US" sz="2000" i="1" dirty="0" err="1"/>
              <a:t>en</a:t>
            </a:r>
            <a:r>
              <a:rPr lang="en-US" sz="2000" i="1" dirty="0"/>
              <a:t> la </a:t>
            </a:r>
            <a:r>
              <a:rPr lang="en-US" sz="2000" i="1" dirty="0" err="1"/>
              <a:t>iglesia</a:t>
            </a:r>
            <a:r>
              <a:rPr lang="en-US" sz="2000" i="1" dirty="0"/>
              <a:t>, </a:t>
            </a:r>
            <a:r>
              <a:rPr lang="en-US" sz="2000" i="1" dirty="0" err="1"/>
              <a:t>tengo</a:t>
            </a:r>
            <a:r>
              <a:rPr lang="en-US" sz="2000" i="1" dirty="0"/>
              <a:t> que </a:t>
            </a:r>
            <a:r>
              <a:rPr lang="en-US" sz="2000" i="1" dirty="0" err="1"/>
              <a:t>tomar</a:t>
            </a:r>
            <a:r>
              <a:rPr lang="en-US" sz="2000" i="1" dirty="0"/>
              <a:t> a las personas bajo mi </a:t>
            </a:r>
            <a:r>
              <a:rPr lang="en-US" sz="2000" i="1" dirty="0" err="1"/>
              <a:t>protección</a:t>
            </a:r>
            <a:r>
              <a:rPr lang="en-US" sz="2000" i="1" dirty="0"/>
              <a:t> y </a:t>
            </a:r>
            <a:r>
              <a:rPr lang="en-US" sz="2000" i="1" dirty="0" err="1"/>
              <a:t>trabajar</a:t>
            </a:r>
            <a:r>
              <a:rPr lang="en-US" sz="2000" i="1" dirty="0"/>
              <a:t> con </a:t>
            </a:r>
            <a:r>
              <a:rPr lang="en-US" sz="2000" i="1" dirty="0" err="1"/>
              <a:t>ellas</a:t>
            </a:r>
            <a:r>
              <a:rPr lang="en-US" sz="2000" i="1" dirty="0"/>
              <a:t>. </a:t>
            </a:r>
          </a:p>
          <a:p>
            <a:pPr marL="0" lvl="0" indent="0" algn="r" rtl="0">
              <a:spcBef>
                <a:spcPts val="360"/>
              </a:spcBef>
              <a:spcAft>
                <a:spcPts val="0"/>
              </a:spcAft>
              <a:buNone/>
            </a:pPr>
            <a:r>
              <a:rPr lang="en-US" sz="2000" i="1" dirty="0"/>
              <a:t>— Stan Toler</a:t>
            </a:r>
            <a:endParaRPr lang="en-US" sz="900" i="1" dirty="0"/>
          </a:p>
          <a:p>
            <a:pPr marL="457200" lvl="1" indent="0">
              <a:spcBef>
                <a:spcPts val="1200"/>
              </a:spcBef>
              <a:buNone/>
            </a:pPr>
            <a:r>
              <a:rPr lang="en-US" sz="1800" b="1" i="1" dirty="0"/>
              <a:t>	</a:t>
            </a:r>
            <a:r>
              <a:rPr lang="en-US" sz="2000" b="1" i="1" dirty="0"/>
              <a:t>Clave Uno: </a:t>
            </a:r>
            <a:r>
              <a:rPr lang="en-US" sz="2000" b="1" i="1" dirty="0" err="1"/>
              <a:t>Mentoría</a:t>
            </a:r>
            <a:r>
              <a:rPr lang="en-US" sz="2000" b="1" i="1" dirty="0"/>
              <a:t> para </a:t>
            </a:r>
            <a:r>
              <a:rPr lang="en-US" sz="2000" b="1" i="1" dirty="0" err="1"/>
              <a:t>Multiplicar</a:t>
            </a:r>
            <a:r>
              <a:rPr lang="en-US" sz="2000" b="1" i="1" dirty="0"/>
              <a:t> </a:t>
            </a:r>
            <a:r>
              <a:rPr lang="en-US" sz="2000" b="1" i="1" dirty="0" err="1"/>
              <a:t>su</a:t>
            </a:r>
            <a:r>
              <a:rPr lang="en-US" sz="2000" b="1" i="1" dirty="0"/>
              <a:t> </a:t>
            </a:r>
            <a:r>
              <a:rPr lang="en-US" sz="2000" b="1" i="1" dirty="0" err="1"/>
              <a:t>Ministerio</a:t>
            </a:r>
            <a:endParaRPr sz="2000" b="1" i="1" dirty="0"/>
          </a:p>
          <a:p>
            <a:pPr lvl="1" indent="-361950">
              <a:spcBef>
                <a:spcPts val="1200"/>
              </a:spcBef>
              <a:buClr>
                <a:srgbClr val="C41F31"/>
              </a:buClr>
              <a:buSzPct val="150000"/>
              <a:buFont typeface="Arial" panose="020B0604020202020204" pitchFamily="34" charset="0"/>
              <a:buChar char="•"/>
            </a:pPr>
            <a:r>
              <a:rPr lang="en-US" sz="2000" dirty="0" err="1"/>
              <a:t>Guiar</a:t>
            </a:r>
            <a:r>
              <a:rPr lang="en-US" sz="2000" dirty="0"/>
              <a:t> a </a:t>
            </a:r>
            <a:r>
              <a:rPr lang="en-US" sz="2000" dirty="0" err="1"/>
              <a:t>otros</a:t>
            </a:r>
            <a:r>
              <a:rPr lang="en-US" sz="2000" dirty="0"/>
              <a:t> </a:t>
            </a:r>
            <a:r>
              <a:rPr lang="en-US" sz="2000" dirty="0" err="1"/>
              <a:t>en</a:t>
            </a:r>
            <a:r>
              <a:rPr lang="en-US" sz="2000" dirty="0"/>
              <a:t> </a:t>
            </a:r>
            <a:r>
              <a:rPr lang="en-US" sz="2000" dirty="0" err="1"/>
              <a:t>el</a:t>
            </a:r>
            <a:r>
              <a:rPr lang="en-US" sz="2000" dirty="0"/>
              <a:t> </a:t>
            </a:r>
            <a:r>
              <a:rPr lang="en-US" sz="2000" dirty="0" err="1"/>
              <a:t>cuidado</a:t>
            </a:r>
            <a:r>
              <a:rPr lang="en-US" sz="2000" dirty="0"/>
              <a:t> pastoral: </a:t>
            </a:r>
            <a:r>
              <a:rPr lang="en-US" sz="2000" dirty="0" err="1"/>
              <a:t>compasión</a:t>
            </a:r>
            <a:r>
              <a:rPr lang="en-US" sz="2000" dirty="0"/>
              <a:t>, </a:t>
            </a:r>
            <a:r>
              <a:rPr lang="en-US" sz="2000" dirty="0" err="1"/>
              <a:t>visita</a:t>
            </a:r>
            <a:r>
              <a:rPr lang="en-US" sz="2000" dirty="0"/>
              <a:t> a </a:t>
            </a:r>
            <a:r>
              <a:rPr lang="en-US" sz="2000" dirty="0" err="1"/>
              <a:t>los</a:t>
            </a:r>
            <a:r>
              <a:rPr lang="en-US" sz="2000" dirty="0"/>
              <a:t> </a:t>
            </a:r>
            <a:r>
              <a:rPr lang="en-US" sz="2000" dirty="0" err="1"/>
              <a:t>enfermos</a:t>
            </a:r>
            <a:r>
              <a:rPr lang="en-US" sz="2000" dirty="0"/>
              <a:t> y </a:t>
            </a:r>
            <a:r>
              <a:rPr lang="en-US" sz="2000" dirty="0" err="1"/>
              <a:t>aliento</a:t>
            </a:r>
            <a:r>
              <a:rPr lang="en-US" sz="2000" dirty="0"/>
              <a:t>.</a:t>
            </a:r>
            <a:endParaRPr sz="800" dirty="0"/>
          </a:p>
          <a:p>
            <a:pPr lvl="1" indent="-361950">
              <a:spcBef>
                <a:spcPts val="1200"/>
              </a:spcBef>
              <a:buClr>
                <a:srgbClr val="C41F31"/>
              </a:buClr>
              <a:buSzPct val="150000"/>
              <a:buFont typeface="Arial" panose="020B0604020202020204" pitchFamily="34" charset="0"/>
              <a:buChar char="•"/>
            </a:pPr>
            <a:r>
              <a:rPr lang="en-US" sz="2000" dirty="0" err="1"/>
              <a:t>Modelo</a:t>
            </a:r>
            <a:r>
              <a:rPr lang="en-US" sz="2000" dirty="0"/>
              <a:t> y mentor </a:t>
            </a:r>
            <a:r>
              <a:rPr lang="en-US" sz="2000" dirty="0" err="1"/>
              <a:t>testificando</a:t>
            </a:r>
            <a:r>
              <a:rPr lang="en-US" sz="2000" dirty="0"/>
              <a:t>.</a:t>
            </a:r>
            <a:endParaRPr sz="2000" dirty="0"/>
          </a:p>
          <a:p>
            <a:pPr marL="1022350" lvl="2" indent="0">
              <a:spcBef>
                <a:spcPts val="1200"/>
              </a:spcBef>
              <a:spcAft>
                <a:spcPts val="1200"/>
              </a:spcAft>
              <a:buSzPct val="150000"/>
              <a:buNone/>
            </a:pPr>
            <a:r>
              <a:rPr lang="en-US" sz="1800" i="1" dirty="0" err="1"/>
              <a:t>Ejemplo</a:t>
            </a:r>
            <a:r>
              <a:rPr lang="en-US" sz="1800" i="1" dirty="0"/>
              <a:t>: </a:t>
            </a:r>
            <a:r>
              <a:rPr lang="en-US" sz="1800" i="1" dirty="0" err="1"/>
              <a:t>enséñele</a:t>
            </a:r>
            <a:r>
              <a:rPr lang="en-US" sz="1800" i="1" dirty="0"/>
              <a:t> a </a:t>
            </a:r>
            <a:r>
              <a:rPr lang="en-US" sz="1800" i="1" dirty="0" err="1"/>
              <a:t>su</a:t>
            </a:r>
            <a:r>
              <a:rPr lang="en-US" sz="1800" i="1" dirty="0"/>
              <a:t> </a:t>
            </a:r>
            <a:r>
              <a:rPr lang="en-US" sz="1800" i="1" dirty="0" err="1"/>
              <a:t>iglesia</a:t>
            </a:r>
            <a:r>
              <a:rPr lang="en-US" sz="1800" i="1" dirty="0"/>
              <a:t> a </a:t>
            </a:r>
            <a:r>
              <a:rPr lang="en-US" sz="1800" i="1" dirty="0" err="1"/>
              <a:t>testificar</a:t>
            </a:r>
            <a:r>
              <a:rPr lang="en-US" sz="1800" i="1" dirty="0"/>
              <a:t> con </a:t>
            </a:r>
            <a:r>
              <a:rPr lang="en-US" sz="1800" i="1" dirty="0" err="1"/>
              <a:t>el</a:t>
            </a:r>
            <a:r>
              <a:rPr lang="en-US" sz="1800" i="1" dirty="0"/>
              <a:t> </a:t>
            </a:r>
            <a:r>
              <a:rPr lang="en-US" sz="1800" b="1" i="1" dirty="0"/>
              <a:t>ABC</a:t>
            </a:r>
            <a:r>
              <a:rPr lang="en-US" sz="1800" i="1" dirty="0"/>
              <a:t> (</a:t>
            </a:r>
            <a:r>
              <a:rPr lang="en-US" sz="1800" i="1" dirty="0" err="1"/>
              <a:t>abecedario</a:t>
            </a:r>
            <a:r>
              <a:rPr lang="en-US" sz="1800" i="1" dirty="0"/>
              <a:t>)</a:t>
            </a:r>
            <a:endParaRPr sz="1800" i="1" dirty="0"/>
          </a:p>
          <a:p>
            <a:pPr marL="1479550" lvl="3" indent="0">
              <a:spcBef>
                <a:spcPts val="0"/>
              </a:spcBef>
              <a:buSzPct val="100000"/>
              <a:buNone/>
            </a:pPr>
            <a:r>
              <a:rPr lang="en-US" sz="1800" b="1" i="1" dirty="0" err="1"/>
              <a:t>A</a:t>
            </a:r>
            <a:r>
              <a:rPr lang="en-US" sz="1800" i="1" dirty="0" err="1"/>
              <a:t>dmita</a:t>
            </a:r>
            <a:r>
              <a:rPr lang="en-US" sz="1800" i="1" dirty="0"/>
              <a:t> que ha </a:t>
            </a:r>
            <a:r>
              <a:rPr lang="en-US" sz="1800" i="1" dirty="0" err="1"/>
              <a:t>pecado</a:t>
            </a:r>
            <a:r>
              <a:rPr lang="en-US" sz="1800" i="1" dirty="0"/>
              <a:t>. (</a:t>
            </a:r>
            <a:r>
              <a:rPr lang="en-US" sz="1800" i="1" dirty="0" err="1"/>
              <a:t>Romanos</a:t>
            </a:r>
            <a:r>
              <a:rPr lang="en-US" sz="1800" i="1" dirty="0"/>
              <a:t> 3:23)</a:t>
            </a:r>
            <a:endParaRPr sz="1800" i="1" dirty="0"/>
          </a:p>
          <a:p>
            <a:pPr marL="1479550" lvl="3" indent="0">
              <a:spcBef>
                <a:spcPts val="0"/>
              </a:spcBef>
              <a:buSzPct val="100000"/>
              <a:buNone/>
            </a:pPr>
            <a:r>
              <a:rPr lang="en-US" sz="1800" b="1" i="1" dirty="0"/>
              <a:t>C</a:t>
            </a:r>
            <a:r>
              <a:rPr lang="en-US" sz="1800" i="1" dirty="0"/>
              <a:t>ree que </a:t>
            </a:r>
            <a:r>
              <a:rPr lang="en-US" sz="1800" i="1" dirty="0" err="1"/>
              <a:t>Jesucristo</a:t>
            </a:r>
            <a:r>
              <a:rPr lang="en-US" sz="1800" i="1" dirty="0"/>
              <a:t> </a:t>
            </a:r>
            <a:r>
              <a:rPr lang="en-US" sz="1800" i="1" dirty="0" err="1"/>
              <a:t>puede</a:t>
            </a:r>
            <a:r>
              <a:rPr lang="en-US" sz="1800" i="1" dirty="0"/>
              <a:t> </a:t>
            </a:r>
            <a:r>
              <a:rPr lang="en-US" sz="1800" i="1" dirty="0" err="1"/>
              <a:t>salvarte</a:t>
            </a:r>
            <a:r>
              <a:rPr lang="en-US" sz="1800" i="1" dirty="0"/>
              <a:t>. (Juan 1: 12) </a:t>
            </a:r>
            <a:endParaRPr sz="1800" i="1" dirty="0"/>
          </a:p>
          <a:p>
            <a:pPr marL="1479550" lvl="3" indent="0">
              <a:spcBef>
                <a:spcPts val="0"/>
              </a:spcBef>
              <a:buSzPct val="100000"/>
              <a:buNone/>
            </a:pPr>
            <a:r>
              <a:rPr lang="en-US" sz="1800" b="1" i="1" dirty="0" err="1"/>
              <a:t>C</a:t>
            </a:r>
            <a:r>
              <a:rPr lang="en-US" sz="1800" i="1" dirty="0" err="1"/>
              <a:t>onfiésalo</a:t>
            </a:r>
            <a:r>
              <a:rPr lang="en-US" sz="1800" i="1" dirty="0"/>
              <a:t> </a:t>
            </a:r>
            <a:r>
              <a:rPr lang="en-US" sz="1800" i="1" dirty="0" err="1"/>
              <a:t>como</a:t>
            </a:r>
            <a:r>
              <a:rPr lang="en-US" sz="1800" i="1" dirty="0"/>
              <a:t> </a:t>
            </a:r>
            <a:r>
              <a:rPr lang="en-US" sz="1800" i="1" dirty="0" err="1"/>
              <a:t>Señor</a:t>
            </a:r>
            <a:r>
              <a:rPr lang="en-US" sz="1800" i="1" dirty="0"/>
              <a:t>. (</a:t>
            </a:r>
            <a:r>
              <a:rPr lang="en-US" sz="1800" i="1" dirty="0" err="1"/>
              <a:t>Romanos</a:t>
            </a:r>
            <a:r>
              <a:rPr lang="en-US" sz="1800" i="1" dirty="0"/>
              <a:t> 10: 9)</a:t>
            </a:r>
            <a:endParaRPr sz="1800" i="1" dirty="0"/>
          </a:p>
        </p:txBody>
      </p:sp>
      <p:pic>
        <p:nvPicPr>
          <p:cNvPr id="5" name="officeArt object" descr="*">
            <a:extLst>
              <a:ext uri="{FF2B5EF4-FFF2-40B4-BE49-F238E27FC236}">
                <a16:creationId xmlns:a16="http://schemas.microsoft.com/office/drawing/2014/main" id="{B6ECF5A6-3B1F-9F2E-1C58-2E16FC9E7B19}"/>
              </a:ext>
            </a:extLst>
          </p:cNvPr>
          <p:cNvPicPr/>
          <p:nvPr/>
        </p:nvPicPr>
        <p:blipFill>
          <a:blip r:embed="rId3"/>
          <a:stretch>
            <a:fillRect/>
          </a:stretch>
        </p:blipFill>
        <p:spPr>
          <a:xfrm>
            <a:off x="972911" y="3015928"/>
            <a:ext cx="378761" cy="156782"/>
          </a:xfrm>
          <a:prstGeom prst="rect">
            <a:avLst/>
          </a:prstGeom>
          <a:ln w="12700" cap="flat">
            <a:noFill/>
            <a:miter lim="400000"/>
          </a:ln>
          <a:effectLst/>
        </p:spPr>
      </p:pic>
      <p:sp>
        <p:nvSpPr>
          <p:cNvPr id="6" name="Google Shape;102;g10a52b2144b_0_86">
            <a:extLst>
              <a:ext uri="{FF2B5EF4-FFF2-40B4-BE49-F238E27FC236}">
                <a16:creationId xmlns:a16="http://schemas.microsoft.com/office/drawing/2014/main" id="{D37DE226-A0DA-6577-DBB7-EA780D836CD7}"/>
              </a:ext>
            </a:extLst>
          </p:cNvPr>
          <p:cNvSpPr txBox="1">
            <a:spLocks/>
          </p:cNvSpPr>
          <p:nvPr/>
        </p:nvSpPr>
        <p:spPr>
          <a:xfrm>
            <a:off x="298939" y="6101689"/>
            <a:ext cx="4273061" cy="400069"/>
          </a:xfrm>
          <a:prstGeom prst="rect">
            <a:avLst/>
          </a:prstGeom>
          <a:noFill/>
          <a:ln>
            <a:noFill/>
          </a:ln>
        </p:spPr>
        <p:txBody>
          <a:bodyPr spcFirstLastPara="1" wrap="square" lIns="91425" tIns="45700" rIns="91425" bIns="45700" anchor="ctr" anchorCtr="0">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pPr algn="l"/>
            <a:r>
              <a:rPr lang="en-US" sz="2000" b="1" dirty="0">
                <a:solidFill>
                  <a:srgbClr val="C41F31"/>
                </a:solidFill>
                <a:latin typeface="Arial Black" panose="020B0A04020102020204" pitchFamily="34" charset="0"/>
              </a:rPr>
              <a:t>FORMACIÓN DE CARÁCTER</a:t>
            </a:r>
          </a:p>
        </p:txBody>
      </p:sp>
      <p:pic>
        <p:nvPicPr>
          <p:cNvPr id="7" name="Picture 6" descr="Text, logo, company name&#10;&#10;Description automatically generated">
            <a:extLst>
              <a:ext uri="{FF2B5EF4-FFF2-40B4-BE49-F238E27FC236}">
                <a16:creationId xmlns:a16="http://schemas.microsoft.com/office/drawing/2014/main" id="{EC7D4243-48A7-B939-1380-F4CB1E2C49E7}"/>
              </a:ext>
            </a:extLst>
          </p:cNvPr>
          <p:cNvPicPr>
            <a:picLocks noChangeAspect="1"/>
          </p:cNvPicPr>
          <p:nvPr/>
        </p:nvPicPr>
        <p:blipFill>
          <a:blip r:embed="rId4"/>
          <a:stretch>
            <a:fillRect/>
          </a:stretch>
        </p:blipFill>
        <p:spPr>
          <a:xfrm>
            <a:off x="7936878" y="5616900"/>
            <a:ext cx="1042644" cy="1110605"/>
          </a:xfrm>
          <a:prstGeom prst="rect">
            <a:avLst/>
          </a:prstGeom>
        </p:spPr>
      </p:pic>
      <p:cxnSp>
        <p:nvCxnSpPr>
          <p:cNvPr id="8" name="Straight Connector 7">
            <a:extLst>
              <a:ext uri="{FF2B5EF4-FFF2-40B4-BE49-F238E27FC236}">
                <a16:creationId xmlns:a16="http://schemas.microsoft.com/office/drawing/2014/main" id="{E85C1978-9C12-6909-4E28-E3C36813D097}"/>
              </a:ext>
            </a:extLst>
          </p:cNvPr>
          <p:cNvCxnSpPr>
            <a:cxnSpLocks/>
          </p:cNvCxnSpPr>
          <p:nvPr/>
        </p:nvCxnSpPr>
        <p:spPr>
          <a:xfrm>
            <a:off x="4281854" y="6294037"/>
            <a:ext cx="3472960" cy="0"/>
          </a:xfrm>
          <a:prstGeom prst="line">
            <a:avLst/>
          </a:prstGeom>
          <a:ln w="19050">
            <a:solidFill>
              <a:srgbClr val="C41F31"/>
            </a:solidFill>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g10a2a4cf63c_1_194"/>
          <p:cNvSpPr txBox="1">
            <a:spLocks noGrp="1"/>
          </p:cNvSpPr>
          <p:nvPr>
            <p:ph type="title"/>
          </p:nvPr>
        </p:nvSpPr>
        <p:spPr>
          <a:xfrm>
            <a:off x="457200" y="160942"/>
            <a:ext cx="8229600" cy="1200288"/>
          </a:xfrm>
          <a:prstGeom prst="rect">
            <a:avLst/>
          </a:prstGeom>
        </p:spPr>
        <p:txBody>
          <a:bodyPr spcFirstLastPara="1" wrap="square" lIns="91425" tIns="45700" rIns="91425" bIns="45700" anchor="ctr" anchorCtr="0">
            <a:spAutoFit/>
          </a:bodyPr>
          <a:lstStyle/>
          <a:p>
            <a:pPr marL="0" lvl="0" indent="0" algn="ctr" rtl="0">
              <a:spcBef>
                <a:spcPts val="0"/>
              </a:spcBef>
              <a:spcAft>
                <a:spcPts val="0"/>
              </a:spcAft>
              <a:buNone/>
            </a:pPr>
            <a:r>
              <a:rPr lang="en-US" sz="3600" b="1" dirty="0">
                <a:latin typeface="Arial Black" panose="020B0A04020102020204" pitchFamily="34" charset="0"/>
              </a:rPr>
              <a:t>PARTE CINCO </a:t>
            </a:r>
            <a:endParaRPr sz="3600" b="1" dirty="0">
              <a:latin typeface="Arial Black" panose="020B0A04020102020204" pitchFamily="34" charset="0"/>
            </a:endParaRPr>
          </a:p>
          <a:p>
            <a:pPr marL="0" lvl="0" indent="0" algn="ctr" rtl="0">
              <a:spcBef>
                <a:spcPts val="0"/>
              </a:spcBef>
              <a:spcAft>
                <a:spcPts val="0"/>
              </a:spcAft>
              <a:buNone/>
            </a:pPr>
            <a:r>
              <a:rPr lang="en-US" sz="3600" b="1" dirty="0" err="1">
                <a:latin typeface="Arial Black" panose="020B0A04020102020204" pitchFamily="34" charset="0"/>
              </a:rPr>
              <a:t>Reto</a:t>
            </a:r>
            <a:r>
              <a:rPr lang="en-US" sz="3600" b="1" dirty="0">
                <a:latin typeface="Arial Black" panose="020B0A04020102020204" pitchFamily="34" charset="0"/>
              </a:rPr>
              <a:t> #5 - </a:t>
            </a:r>
            <a:r>
              <a:rPr lang="en-US" sz="3600" b="1" dirty="0" err="1">
                <a:latin typeface="Arial Black" panose="020B0A04020102020204" pitchFamily="34" charset="0"/>
              </a:rPr>
              <a:t>Mentoría</a:t>
            </a:r>
            <a:endParaRPr sz="3600" b="1" dirty="0">
              <a:latin typeface="Arial Black" panose="020B0A04020102020204" pitchFamily="34" charset="0"/>
            </a:endParaRPr>
          </a:p>
        </p:txBody>
      </p:sp>
      <p:sp>
        <p:nvSpPr>
          <p:cNvPr id="352" name="Google Shape;352;g10a2a4cf63c_1_194"/>
          <p:cNvSpPr txBox="1">
            <a:spLocks noGrp="1"/>
          </p:cNvSpPr>
          <p:nvPr>
            <p:ph type="body" idx="1"/>
          </p:nvPr>
        </p:nvSpPr>
        <p:spPr>
          <a:xfrm>
            <a:off x="457200" y="1430500"/>
            <a:ext cx="8229600" cy="4026703"/>
          </a:xfrm>
          <a:prstGeom prst="rect">
            <a:avLst/>
          </a:prstGeom>
        </p:spPr>
        <p:txBody>
          <a:bodyPr spcFirstLastPara="1" wrap="square" lIns="91425" tIns="45700" rIns="91425" bIns="45700" anchor="t" anchorCtr="0">
            <a:spAutoFit/>
          </a:bodyPr>
          <a:lstStyle/>
          <a:p>
            <a:pPr marL="457200" lvl="1" indent="0">
              <a:buNone/>
            </a:pPr>
            <a:r>
              <a:rPr lang="en-US" sz="1700" b="1" i="1" dirty="0"/>
              <a:t>	</a:t>
            </a:r>
            <a:r>
              <a:rPr lang="en-US" sz="2000" b="1" i="1" dirty="0">
                <a:solidFill>
                  <a:srgbClr val="C41F31"/>
                </a:solidFill>
              </a:rPr>
              <a:t>Clave Dos: </a:t>
            </a:r>
            <a:r>
              <a:rPr lang="en-US" sz="2000" b="1" i="1" dirty="0" err="1">
                <a:solidFill>
                  <a:srgbClr val="C41F31"/>
                </a:solidFill>
              </a:rPr>
              <a:t>Mentoría</a:t>
            </a:r>
            <a:r>
              <a:rPr lang="en-US" sz="2000" b="1" i="1" dirty="0">
                <a:solidFill>
                  <a:srgbClr val="C41F31"/>
                </a:solidFill>
              </a:rPr>
              <a:t> </a:t>
            </a:r>
            <a:r>
              <a:rPr lang="en-US" sz="2000" b="1" i="1" dirty="0" err="1">
                <a:solidFill>
                  <a:srgbClr val="C41F31"/>
                </a:solidFill>
              </a:rPr>
              <a:t>en</a:t>
            </a:r>
            <a:r>
              <a:rPr lang="en-US" sz="2000" b="1" i="1" dirty="0">
                <a:solidFill>
                  <a:srgbClr val="C41F31"/>
                </a:solidFill>
              </a:rPr>
              <a:t> las </a:t>
            </a:r>
            <a:r>
              <a:rPr lang="en-US" sz="2000" b="1" i="1" dirty="0" err="1">
                <a:solidFill>
                  <a:srgbClr val="C41F31"/>
                </a:solidFill>
              </a:rPr>
              <a:t>Disciplinas</a:t>
            </a:r>
            <a:r>
              <a:rPr lang="en-US" sz="2000" b="1" i="1" dirty="0">
                <a:solidFill>
                  <a:srgbClr val="C41F31"/>
                </a:solidFill>
              </a:rPr>
              <a:t> </a:t>
            </a:r>
            <a:r>
              <a:rPr lang="en-US" sz="2000" b="1" i="1" dirty="0" err="1">
                <a:solidFill>
                  <a:srgbClr val="C41F31"/>
                </a:solidFill>
              </a:rPr>
              <a:t>Espirituales</a:t>
            </a:r>
            <a:r>
              <a:rPr lang="en-US" sz="2000" b="1" i="1" dirty="0">
                <a:solidFill>
                  <a:srgbClr val="C41F31"/>
                </a:solidFill>
              </a:rPr>
              <a:t>.</a:t>
            </a:r>
            <a:endParaRPr sz="2000" b="1" i="1" dirty="0">
              <a:solidFill>
                <a:srgbClr val="C41F31"/>
              </a:solidFill>
            </a:endParaRPr>
          </a:p>
          <a:p>
            <a:pPr marL="457200" lvl="1" indent="0">
              <a:buNone/>
            </a:pPr>
            <a:endParaRPr sz="800" b="1" i="1" dirty="0"/>
          </a:p>
          <a:p>
            <a:pPr lvl="1" indent="-361950">
              <a:buClr>
                <a:srgbClr val="C41F31"/>
              </a:buClr>
              <a:buSzPct val="150000"/>
              <a:buFont typeface="Arial" panose="020B0604020202020204" pitchFamily="34" charset="0"/>
              <a:buChar char="•"/>
            </a:pPr>
            <a:r>
              <a:rPr lang="en-US" sz="2000" b="1" i="1" dirty="0" err="1"/>
              <a:t>Enseñe</a:t>
            </a:r>
            <a:r>
              <a:rPr lang="en-US" sz="2000" b="1" i="1" dirty="0"/>
              <a:t> a la </a:t>
            </a:r>
            <a:r>
              <a:rPr lang="en-US" sz="2000" b="1" i="1" dirty="0" err="1"/>
              <a:t>gente</a:t>
            </a:r>
            <a:r>
              <a:rPr lang="en-US" sz="2000" b="1" i="1" dirty="0"/>
              <a:t> </a:t>
            </a:r>
            <a:r>
              <a:rPr lang="en-US" sz="2000" b="1" i="1" dirty="0" err="1"/>
              <a:t>cómo</a:t>
            </a:r>
            <a:r>
              <a:rPr lang="en-US" sz="2000" b="1" i="1" dirty="0"/>
              <a:t> </a:t>
            </a:r>
            <a:r>
              <a:rPr lang="en-US" sz="2000" b="1" i="1" dirty="0" err="1"/>
              <a:t>orar</a:t>
            </a:r>
            <a:r>
              <a:rPr lang="en-US" sz="2000" b="1" i="1" dirty="0"/>
              <a:t>.</a:t>
            </a:r>
            <a:endParaRPr sz="2000" b="1" i="1" dirty="0"/>
          </a:p>
          <a:p>
            <a:pPr lvl="1" indent="0">
              <a:buNone/>
            </a:pPr>
            <a:endParaRPr sz="800" dirty="0"/>
          </a:p>
          <a:p>
            <a:pPr lvl="2" indent="-355600">
              <a:buSzPct val="150000"/>
              <a:buFont typeface="Arial" panose="020B0604020202020204" pitchFamily="34" charset="0"/>
              <a:buChar char="•"/>
            </a:pPr>
            <a:r>
              <a:rPr lang="en-US" sz="2000" dirty="0" err="1"/>
              <a:t>Enséñele</a:t>
            </a:r>
            <a:r>
              <a:rPr lang="en-US" sz="2000" dirty="0"/>
              <a:t> a </a:t>
            </a:r>
            <a:r>
              <a:rPr lang="en-US" sz="2000" dirty="0" err="1"/>
              <a:t>orar</a:t>
            </a:r>
            <a:r>
              <a:rPr lang="en-US" sz="2000" dirty="0"/>
              <a:t> </a:t>
            </a:r>
            <a:r>
              <a:rPr lang="en-US" sz="2000" dirty="0" err="1"/>
              <a:t>diariamente</a:t>
            </a:r>
            <a:endParaRPr sz="2000" dirty="0"/>
          </a:p>
          <a:p>
            <a:pPr marL="1543050" lvl="1" indent="-171450">
              <a:buSzPct val="150000"/>
              <a:buFont typeface="Arial" panose="020B0604020202020204" pitchFamily="34" charset="0"/>
              <a:buChar char="•"/>
            </a:pPr>
            <a:endParaRPr sz="700" dirty="0"/>
          </a:p>
          <a:p>
            <a:pPr lvl="2" indent="-355600">
              <a:buSzPct val="150000"/>
              <a:buFont typeface="Arial" panose="020B0604020202020204" pitchFamily="34" charset="0"/>
              <a:buChar char="•"/>
            </a:pPr>
            <a:r>
              <a:rPr lang="en-US" sz="2000" dirty="0" err="1"/>
              <a:t>Enséñele</a:t>
            </a:r>
            <a:r>
              <a:rPr lang="en-US" sz="2000" dirty="0"/>
              <a:t> las </a:t>
            </a:r>
            <a:r>
              <a:rPr lang="en-US" sz="2000" dirty="0" err="1"/>
              <a:t>oraciones</a:t>
            </a:r>
            <a:r>
              <a:rPr lang="en-US" sz="2000" dirty="0"/>
              <a:t> de Dios</a:t>
            </a:r>
            <a:endParaRPr sz="2000" dirty="0"/>
          </a:p>
          <a:p>
            <a:pPr marL="1371600" lvl="1" indent="0">
              <a:buNone/>
            </a:pPr>
            <a:endParaRPr sz="800" dirty="0"/>
          </a:p>
          <a:p>
            <a:pPr lvl="1" indent="-361950">
              <a:buClr>
                <a:srgbClr val="C41F31"/>
              </a:buClr>
              <a:buSzPct val="150000"/>
              <a:buFont typeface="Arial" panose="020B0604020202020204" pitchFamily="34" charset="0"/>
              <a:buChar char="•"/>
            </a:pPr>
            <a:r>
              <a:rPr lang="en-US" sz="2000" b="1" i="1" dirty="0" err="1"/>
              <a:t>Enseñe</a:t>
            </a:r>
            <a:r>
              <a:rPr lang="en-US" sz="2000" b="1" i="1" dirty="0"/>
              <a:t> a la </a:t>
            </a:r>
            <a:r>
              <a:rPr lang="en-US" sz="2000" b="1" i="1" dirty="0" err="1"/>
              <a:t>gente</a:t>
            </a:r>
            <a:r>
              <a:rPr lang="en-US" sz="2000" b="1" i="1" dirty="0"/>
              <a:t> </a:t>
            </a:r>
            <a:r>
              <a:rPr lang="en-US" sz="2000" b="1" i="1" dirty="0" err="1"/>
              <a:t>los</a:t>
            </a:r>
            <a:r>
              <a:rPr lang="en-US" sz="2000" b="1" i="1" dirty="0"/>
              <a:t> </a:t>
            </a:r>
            <a:r>
              <a:rPr lang="en-US" sz="2000" b="1" i="1" dirty="0" err="1"/>
              <a:t>principios</a:t>
            </a:r>
            <a:r>
              <a:rPr lang="en-US" sz="2000" b="1" i="1" dirty="0"/>
              <a:t> de </a:t>
            </a:r>
            <a:r>
              <a:rPr lang="en-US" sz="2000" b="1" i="1" dirty="0" err="1"/>
              <a:t>dar</a:t>
            </a:r>
            <a:r>
              <a:rPr lang="en-US" sz="2000" b="1" i="1" dirty="0"/>
              <a:t>.</a:t>
            </a:r>
            <a:endParaRPr sz="2000" b="1" i="1" dirty="0"/>
          </a:p>
          <a:p>
            <a:pPr marL="457200" lvl="1" indent="0">
              <a:buNone/>
            </a:pPr>
            <a:endParaRPr sz="800" b="1" i="1" dirty="0"/>
          </a:p>
          <a:p>
            <a:pPr marL="457200" lvl="1" indent="0">
              <a:buNone/>
            </a:pPr>
            <a:r>
              <a:rPr lang="en-US" sz="2000" i="1" dirty="0" err="1"/>
              <a:t>Traigan</a:t>
            </a:r>
            <a:r>
              <a:rPr lang="en-US" sz="2000" i="1" dirty="0"/>
              <a:t> </a:t>
            </a:r>
            <a:r>
              <a:rPr lang="en-US" sz="2000" i="1" dirty="0" err="1"/>
              <a:t>íntegro</a:t>
            </a:r>
            <a:r>
              <a:rPr lang="en-US" sz="2000" i="1" dirty="0"/>
              <a:t> </a:t>
            </a:r>
            <a:r>
              <a:rPr lang="en-US" sz="2000" i="1" dirty="0" err="1"/>
              <a:t>el</a:t>
            </a:r>
            <a:r>
              <a:rPr lang="en-US" sz="2000" i="1" dirty="0"/>
              <a:t> </a:t>
            </a:r>
            <a:r>
              <a:rPr lang="en-US" sz="2000" i="1" dirty="0" err="1"/>
              <a:t>diezmo</a:t>
            </a:r>
            <a:r>
              <a:rPr lang="en-US" sz="2000" i="1" dirty="0"/>
              <a:t> para </a:t>
            </a:r>
            <a:r>
              <a:rPr lang="en-US" sz="2000" i="1" dirty="0" err="1"/>
              <a:t>los</a:t>
            </a:r>
            <a:r>
              <a:rPr lang="en-US" sz="2000" i="1" dirty="0"/>
              <a:t> </a:t>
            </a:r>
            <a:r>
              <a:rPr lang="en-US" sz="2000" i="1" dirty="0" err="1"/>
              <a:t>fondos</a:t>
            </a:r>
            <a:r>
              <a:rPr lang="en-US" sz="2000" i="1" dirty="0"/>
              <a:t> del </a:t>
            </a:r>
            <a:r>
              <a:rPr lang="en-US" sz="2000" i="1" dirty="0" err="1"/>
              <a:t>templo</a:t>
            </a:r>
            <a:r>
              <a:rPr lang="en-US" sz="2000" i="1" dirty="0"/>
              <a:t>, y </a:t>
            </a:r>
            <a:r>
              <a:rPr lang="en-US" sz="2000" i="1" dirty="0" err="1"/>
              <a:t>así</a:t>
            </a:r>
            <a:r>
              <a:rPr lang="en-US" sz="2000" i="1" dirty="0"/>
              <a:t> </a:t>
            </a:r>
            <a:r>
              <a:rPr lang="en-US" sz="2000" i="1" dirty="0" err="1"/>
              <a:t>habrá</a:t>
            </a:r>
            <a:r>
              <a:rPr lang="en-US" sz="2000" i="1" dirty="0"/>
              <a:t> </a:t>
            </a:r>
            <a:r>
              <a:rPr lang="en-US" sz="2000" i="1" dirty="0" err="1"/>
              <a:t>alimento</a:t>
            </a:r>
            <a:r>
              <a:rPr lang="en-US" sz="2000" i="1" dirty="0"/>
              <a:t> </a:t>
            </a:r>
            <a:r>
              <a:rPr lang="en-US" sz="2000" i="1" dirty="0" err="1"/>
              <a:t>en</a:t>
            </a:r>
            <a:r>
              <a:rPr lang="en-US" sz="2000" i="1" dirty="0"/>
              <a:t> mi casa. </a:t>
            </a:r>
            <a:r>
              <a:rPr lang="en-US" sz="2000" i="1" dirty="0" err="1"/>
              <a:t>Pruébenme</a:t>
            </a:r>
            <a:r>
              <a:rPr lang="en-US" sz="2000" i="1" dirty="0"/>
              <a:t> </a:t>
            </a:r>
            <a:r>
              <a:rPr lang="en-US" sz="2000" i="1" dirty="0" err="1"/>
              <a:t>en</a:t>
            </a:r>
            <a:r>
              <a:rPr lang="en-US" sz="2000" i="1" dirty="0"/>
              <a:t> </a:t>
            </a:r>
            <a:r>
              <a:rPr lang="en-US" sz="2000" i="1" dirty="0" err="1"/>
              <a:t>esto</a:t>
            </a:r>
            <a:r>
              <a:rPr lang="en-US" sz="2000" i="1" dirty="0"/>
              <a:t> —dice </a:t>
            </a:r>
            <a:r>
              <a:rPr lang="en-US" sz="2000" i="1" dirty="0" err="1"/>
              <a:t>el</a:t>
            </a:r>
            <a:r>
              <a:rPr lang="en-US" sz="2000" i="1" dirty="0"/>
              <a:t> </a:t>
            </a:r>
            <a:r>
              <a:rPr lang="en-US" sz="2000" i="1" dirty="0" err="1"/>
              <a:t>Señor</a:t>
            </a:r>
            <a:r>
              <a:rPr lang="en-US" sz="2000" i="1" dirty="0"/>
              <a:t> </a:t>
            </a:r>
            <a:r>
              <a:rPr lang="en-US" sz="2000" i="1" dirty="0" err="1"/>
              <a:t>Todopoderoso</a:t>
            </a:r>
            <a:r>
              <a:rPr lang="en-US" sz="2000" i="1" dirty="0"/>
              <a:t>—, y </a:t>
            </a:r>
            <a:r>
              <a:rPr lang="en-US" sz="2000" i="1" dirty="0" err="1"/>
              <a:t>vean</a:t>
            </a:r>
            <a:r>
              <a:rPr lang="en-US" sz="2000" i="1" dirty="0"/>
              <a:t> </a:t>
            </a:r>
            <a:r>
              <a:rPr lang="en-US" sz="2000" i="1" dirty="0" err="1"/>
              <a:t>si</a:t>
            </a:r>
            <a:r>
              <a:rPr lang="en-US" sz="2000" i="1" dirty="0"/>
              <a:t> no </a:t>
            </a:r>
            <a:r>
              <a:rPr lang="en-US" sz="2000" i="1" dirty="0" err="1"/>
              <a:t>abro</a:t>
            </a:r>
            <a:r>
              <a:rPr lang="en-US" sz="2000" i="1" dirty="0"/>
              <a:t> las </a:t>
            </a:r>
            <a:r>
              <a:rPr lang="en-US" sz="2000" i="1" dirty="0" err="1"/>
              <a:t>compuertas</a:t>
            </a:r>
            <a:r>
              <a:rPr lang="en-US" sz="2000" i="1" dirty="0"/>
              <a:t> del </a:t>
            </a:r>
            <a:r>
              <a:rPr lang="en-US" sz="2000" i="1" dirty="0" err="1"/>
              <a:t>cielo</a:t>
            </a:r>
            <a:r>
              <a:rPr lang="en-US" sz="2000" i="1" dirty="0"/>
              <a:t> y </a:t>
            </a:r>
            <a:r>
              <a:rPr lang="en-US" sz="2000" i="1" dirty="0" err="1"/>
              <a:t>derramo</a:t>
            </a:r>
            <a:r>
              <a:rPr lang="en-US" sz="2000" i="1" dirty="0"/>
              <a:t> </a:t>
            </a:r>
            <a:r>
              <a:rPr lang="en-US" sz="2000" i="1" dirty="0" err="1"/>
              <a:t>sobre</a:t>
            </a:r>
            <a:r>
              <a:rPr lang="en-US" sz="2000" i="1" dirty="0"/>
              <a:t> </a:t>
            </a:r>
            <a:r>
              <a:rPr lang="en-US" sz="2000" i="1" dirty="0" err="1"/>
              <a:t>ustedes</a:t>
            </a:r>
            <a:r>
              <a:rPr lang="en-US" sz="2000" i="1" dirty="0"/>
              <a:t> </a:t>
            </a:r>
            <a:r>
              <a:rPr lang="en-US" sz="2000" i="1" dirty="0" err="1"/>
              <a:t>bendición</a:t>
            </a:r>
            <a:r>
              <a:rPr lang="en-US" sz="2000" i="1" dirty="0"/>
              <a:t> hasta que </a:t>
            </a:r>
            <a:r>
              <a:rPr lang="en-US" sz="2000" i="1" dirty="0" err="1"/>
              <a:t>sobreabunde</a:t>
            </a:r>
            <a:r>
              <a:rPr lang="en-US" sz="2000" i="1" dirty="0"/>
              <a:t>.</a:t>
            </a:r>
            <a:r>
              <a:rPr lang="en-US" sz="2000" b="1" i="1" dirty="0"/>
              <a:t> </a:t>
            </a:r>
            <a:r>
              <a:rPr lang="en-US" sz="1800" b="1" i="1" dirty="0"/>
              <a:t>(</a:t>
            </a:r>
            <a:r>
              <a:rPr lang="en-US" sz="1800" b="1" i="1" dirty="0" err="1"/>
              <a:t>Malaquías</a:t>
            </a:r>
            <a:r>
              <a:rPr lang="en-US" sz="1800" b="1" i="1" dirty="0"/>
              <a:t> 3:10 NVI)</a:t>
            </a:r>
            <a:endParaRPr sz="1800" b="1" i="1" dirty="0"/>
          </a:p>
        </p:txBody>
      </p:sp>
      <p:pic>
        <p:nvPicPr>
          <p:cNvPr id="5" name="officeArt object" descr="*">
            <a:extLst>
              <a:ext uri="{FF2B5EF4-FFF2-40B4-BE49-F238E27FC236}">
                <a16:creationId xmlns:a16="http://schemas.microsoft.com/office/drawing/2014/main" id="{364E741B-D43D-897F-F1EE-40C72EC9A6EE}"/>
              </a:ext>
            </a:extLst>
          </p:cNvPr>
          <p:cNvPicPr/>
          <p:nvPr/>
        </p:nvPicPr>
        <p:blipFill>
          <a:blip r:embed="rId3"/>
          <a:stretch>
            <a:fillRect/>
          </a:stretch>
        </p:blipFill>
        <p:spPr>
          <a:xfrm>
            <a:off x="981703" y="1587563"/>
            <a:ext cx="378761" cy="156782"/>
          </a:xfrm>
          <a:prstGeom prst="rect">
            <a:avLst/>
          </a:prstGeom>
          <a:ln w="12700" cap="flat">
            <a:noFill/>
            <a:miter lim="400000"/>
          </a:ln>
          <a:effectLst/>
        </p:spPr>
      </p:pic>
      <p:sp>
        <p:nvSpPr>
          <p:cNvPr id="6" name="Google Shape;102;g10a52b2144b_0_86">
            <a:extLst>
              <a:ext uri="{FF2B5EF4-FFF2-40B4-BE49-F238E27FC236}">
                <a16:creationId xmlns:a16="http://schemas.microsoft.com/office/drawing/2014/main" id="{D509A923-50A3-7D08-C417-00E073F383F0}"/>
              </a:ext>
            </a:extLst>
          </p:cNvPr>
          <p:cNvSpPr txBox="1">
            <a:spLocks/>
          </p:cNvSpPr>
          <p:nvPr/>
        </p:nvSpPr>
        <p:spPr>
          <a:xfrm>
            <a:off x="298939" y="6101689"/>
            <a:ext cx="4273061" cy="400069"/>
          </a:xfrm>
          <a:prstGeom prst="rect">
            <a:avLst/>
          </a:prstGeom>
          <a:noFill/>
          <a:ln>
            <a:noFill/>
          </a:ln>
        </p:spPr>
        <p:txBody>
          <a:bodyPr spcFirstLastPara="1" wrap="square" lIns="91425" tIns="45700" rIns="91425" bIns="45700" anchor="ctr" anchorCtr="0">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pPr algn="l"/>
            <a:r>
              <a:rPr lang="en-US" sz="2000" b="1" dirty="0">
                <a:solidFill>
                  <a:srgbClr val="C41F31"/>
                </a:solidFill>
                <a:latin typeface="Arial Black" panose="020B0A04020102020204" pitchFamily="34" charset="0"/>
              </a:rPr>
              <a:t>FORMACIÓN DE CARÁCTER</a:t>
            </a:r>
          </a:p>
        </p:txBody>
      </p:sp>
      <p:pic>
        <p:nvPicPr>
          <p:cNvPr id="7" name="Picture 6" descr="Text, logo, company name&#10;&#10;Description automatically generated">
            <a:extLst>
              <a:ext uri="{FF2B5EF4-FFF2-40B4-BE49-F238E27FC236}">
                <a16:creationId xmlns:a16="http://schemas.microsoft.com/office/drawing/2014/main" id="{2D1430FE-DAD1-489F-F604-DD63357575A8}"/>
              </a:ext>
            </a:extLst>
          </p:cNvPr>
          <p:cNvPicPr>
            <a:picLocks noChangeAspect="1"/>
          </p:cNvPicPr>
          <p:nvPr/>
        </p:nvPicPr>
        <p:blipFill>
          <a:blip r:embed="rId4"/>
          <a:stretch>
            <a:fillRect/>
          </a:stretch>
        </p:blipFill>
        <p:spPr>
          <a:xfrm>
            <a:off x="7936878" y="5616900"/>
            <a:ext cx="1042644" cy="1110605"/>
          </a:xfrm>
          <a:prstGeom prst="rect">
            <a:avLst/>
          </a:prstGeom>
        </p:spPr>
      </p:pic>
      <p:cxnSp>
        <p:nvCxnSpPr>
          <p:cNvPr id="8" name="Straight Connector 7">
            <a:extLst>
              <a:ext uri="{FF2B5EF4-FFF2-40B4-BE49-F238E27FC236}">
                <a16:creationId xmlns:a16="http://schemas.microsoft.com/office/drawing/2014/main" id="{5A226BD7-B1FB-106E-123A-0DEF8E83268C}"/>
              </a:ext>
            </a:extLst>
          </p:cNvPr>
          <p:cNvCxnSpPr>
            <a:cxnSpLocks/>
          </p:cNvCxnSpPr>
          <p:nvPr/>
        </p:nvCxnSpPr>
        <p:spPr>
          <a:xfrm>
            <a:off x="4281854" y="6294037"/>
            <a:ext cx="3472960" cy="0"/>
          </a:xfrm>
          <a:prstGeom prst="line">
            <a:avLst/>
          </a:prstGeom>
          <a:ln w="19050">
            <a:solidFill>
              <a:srgbClr val="C41F31"/>
            </a:solidFill>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g10a2a4cf63c_1_200"/>
          <p:cNvSpPr txBox="1">
            <a:spLocks noGrp="1"/>
          </p:cNvSpPr>
          <p:nvPr>
            <p:ph type="title"/>
          </p:nvPr>
        </p:nvSpPr>
        <p:spPr>
          <a:xfrm>
            <a:off x="457200" y="160942"/>
            <a:ext cx="8229600" cy="1200288"/>
          </a:xfrm>
          <a:prstGeom prst="rect">
            <a:avLst/>
          </a:prstGeom>
        </p:spPr>
        <p:txBody>
          <a:bodyPr spcFirstLastPara="1" wrap="square" lIns="91425" tIns="45700" rIns="91425" bIns="45700" anchor="ctr" anchorCtr="0">
            <a:spAutoFit/>
          </a:bodyPr>
          <a:lstStyle/>
          <a:p>
            <a:pPr marL="0" lvl="0" indent="0" algn="ctr" rtl="0">
              <a:spcBef>
                <a:spcPts val="0"/>
              </a:spcBef>
              <a:spcAft>
                <a:spcPts val="0"/>
              </a:spcAft>
              <a:buNone/>
            </a:pPr>
            <a:r>
              <a:rPr lang="en-US" sz="3600" b="1" dirty="0">
                <a:latin typeface="Arial Black" panose="020B0A04020102020204" pitchFamily="34" charset="0"/>
              </a:rPr>
              <a:t>PARTE CINCO </a:t>
            </a:r>
            <a:endParaRPr sz="3600" b="1" dirty="0">
              <a:latin typeface="Arial Black" panose="020B0A04020102020204" pitchFamily="34" charset="0"/>
            </a:endParaRPr>
          </a:p>
          <a:p>
            <a:pPr marL="0" lvl="0" indent="0" algn="ctr" rtl="0">
              <a:spcBef>
                <a:spcPts val="0"/>
              </a:spcBef>
              <a:spcAft>
                <a:spcPts val="0"/>
              </a:spcAft>
              <a:buNone/>
            </a:pPr>
            <a:r>
              <a:rPr lang="en-US" sz="3600" b="1" dirty="0" err="1">
                <a:latin typeface="Arial Black" panose="020B0A04020102020204" pitchFamily="34" charset="0"/>
              </a:rPr>
              <a:t>Reto</a:t>
            </a:r>
            <a:r>
              <a:rPr lang="en-US" sz="3600" b="1" dirty="0">
                <a:latin typeface="Arial Black" panose="020B0A04020102020204" pitchFamily="34" charset="0"/>
              </a:rPr>
              <a:t> #5 - </a:t>
            </a:r>
            <a:r>
              <a:rPr lang="en-US" sz="3600" b="1" dirty="0" err="1">
                <a:latin typeface="Arial Black" panose="020B0A04020102020204" pitchFamily="34" charset="0"/>
              </a:rPr>
              <a:t>Mentoría</a:t>
            </a:r>
            <a:endParaRPr sz="3600" b="1" dirty="0">
              <a:latin typeface="Arial Black" panose="020B0A04020102020204" pitchFamily="34" charset="0"/>
            </a:endParaRPr>
          </a:p>
        </p:txBody>
      </p:sp>
      <p:sp>
        <p:nvSpPr>
          <p:cNvPr id="365" name="Google Shape;365;g10a2a4cf63c_1_200"/>
          <p:cNvSpPr txBox="1">
            <a:spLocks noGrp="1"/>
          </p:cNvSpPr>
          <p:nvPr>
            <p:ph type="body" idx="1"/>
          </p:nvPr>
        </p:nvSpPr>
        <p:spPr>
          <a:xfrm>
            <a:off x="457200" y="1430500"/>
            <a:ext cx="8229600" cy="4226758"/>
          </a:xfrm>
          <a:prstGeom prst="rect">
            <a:avLst/>
          </a:prstGeom>
        </p:spPr>
        <p:txBody>
          <a:bodyPr spcFirstLastPara="1" wrap="square" lIns="91425" tIns="45700" rIns="91425" bIns="45700" anchor="t" anchorCtr="0">
            <a:spAutoFit/>
          </a:bodyPr>
          <a:lstStyle/>
          <a:p>
            <a:pPr marL="457200" lvl="1" indent="0">
              <a:buNone/>
            </a:pPr>
            <a:r>
              <a:rPr lang="en-US" sz="2000" b="1" i="1" dirty="0"/>
              <a:t>	</a:t>
            </a:r>
            <a:r>
              <a:rPr lang="en-US" sz="2000" b="1" i="1" dirty="0">
                <a:solidFill>
                  <a:srgbClr val="C41F31"/>
                </a:solidFill>
              </a:rPr>
              <a:t>Clave Dos: </a:t>
            </a:r>
            <a:r>
              <a:rPr lang="en-US" sz="2000" b="1" i="1" dirty="0" err="1">
                <a:solidFill>
                  <a:srgbClr val="C41F31"/>
                </a:solidFill>
              </a:rPr>
              <a:t>Mentoría</a:t>
            </a:r>
            <a:r>
              <a:rPr lang="en-US" sz="2000" b="1" i="1" dirty="0">
                <a:solidFill>
                  <a:srgbClr val="C41F31"/>
                </a:solidFill>
              </a:rPr>
              <a:t> </a:t>
            </a:r>
            <a:r>
              <a:rPr lang="en-US" sz="2000" b="1" i="1" dirty="0" err="1">
                <a:solidFill>
                  <a:srgbClr val="C41F31"/>
                </a:solidFill>
              </a:rPr>
              <a:t>en</a:t>
            </a:r>
            <a:r>
              <a:rPr lang="en-US" sz="2000" b="1" i="1" dirty="0">
                <a:solidFill>
                  <a:srgbClr val="C41F31"/>
                </a:solidFill>
              </a:rPr>
              <a:t> las </a:t>
            </a:r>
            <a:r>
              <a:rPr lang="en-US" sz="2000" b="1" i="1" dirty="0" err="1">
                <a:solidFill>
                  <a:srgbClr val="C41F31"/>
                </a:solidFill>
              </a:rPr>
              <a:t>Disciplinas</a:t>
            </a:r>
            <a:r>
              <a:rPr lang="en-US" sz="2000" b="1" i="1" dirty="0">
                <a:solidFill>
                  <a:srgbClr val="C41F31"/>
                </a:solidFill>
              </a:rPr>
              <a:t> </a:t>
            </a:r>
            <a:r>
              <a:rPr lang="en-US" sz="2000" b="1" i="1" dirty="0" err="1">
                <a:solidFill>
                  <a:srgbClr val="C41F31"/>
                </a:solidFill>
              </a:rPr>
              <a:t>Espirituales</a:t>
            </a:r>
            <a:r>
              <a:rPr lang="en-US" sz="2000" b="1" i="1" dirty="0">
                <a:solidFill>
                  <a:srgbClr val="C41F31"/>
                </a:solidFill>
              </a:rPr>
              <a:t>.</a:t>
            </a:r>
            <a:endParaRPr sz="2000" b="1" i="1" dirty="0">
              <a:solidFill>
                <a:srgbClr val="C41F31"/>
              </a:solidFill>
            </a:endParaRPr>
          </a:p>
          <a:p>
            <a:pPr marL="457200" lvl="1" indent="0">
              <a:buNone/>
            </a:pPr>
            <a:endParaRPr sz="800" b="1" i="1" dirty="0"/>
          </a:p>
          <a:p>
            <a:pPr lvl="1" indent="-361950">
              <a:buClr>
                <a:srgbClr val="C41F31"/>
              </a:buClr>
              <a:buSzPct val="150000"/>
              <a:buFont typeface="Arial" panose="020B0604020202020204" pitchFamily="34" charset="0"/>
              <a:buChar char="•"/>
            </a:pPr>
            <a:r>
              <a:rPr lang="en-US" sz="2000" b="1" i="1" dirty="0" err="1"/>
              <a:t>Enseñe</a:t>
            </a:r>
            <a:r>
              <a:rPr lang="en-US" sz="2000" b="1" i="1" dirty="0"/>
              <a:t> a las personas a usar sus </a:t>
            </a:r>
            <a:r>
              <a:rPr lang="en-US" sz="2000" b="1" i="1" dirty="0" err="1"/>
              <a:t>dones</a:t>
            </a:r>
            <a:r>
              <a:rPr lang="en-US" sz="2000" b="1" i="1" dirty="0"/>
              <a:t> </a:t>
            </a:r>
            <a:r>
              <a:rPr lang="en-US" sz="2000" b="1" i="1" dirty="0" err="1"/>
              <a:t>espirituales</a:t>
            </a:r>
            <a:r>
              <a:rPr lang="en-US" sz="2000" b="1" i="1" dirty="0"/>
              <a:t> para la gloria de Dios.</a:t>
            </a:r>
            <a:endParaRPr sz="2000" b="1" i="1" dirty="0"/>
          </a:p>
          <a:p>
            <a:pPr lvl="1" indent="0">
              <a:buNone/>
            </a:pPr>
            <a:endParaRPr sz="800" dirty="0"/>
          </a:p>
          <a:p>
            <a:pPr lvl="2" indent="-355600">
              <a:buSzPct val="150000"/>
              <a:buFont typeface="Arial" panose="020B0604020202020204" pitchFamily="34" charset="0"/>
              <a:buChar char="•"/>
            </a:pPr>
            <a:r>
              <a:rPr lang="en-US" sz="2000" dirty="0" err="1"/>
              <a:t>Motívelos</a:t>
            </a:r>
            <a:r>
              <a:rPr lang="en-US" sz="2000" dirty="0"/>
              <a:t> a usar </a:t>
            </a:r>
            <a:r>
              <a:rPr lang="en-US" sz="2000" dirty="0" err="1"/>
              <a:t>su</a:t>
            </a:r>
            <a:r>
              <a:rPr lang="en-US" sz="2000" dirty="0"/>
              <a:t> </a:t>
            </a:r>
            <a:r>
              <a:rPr lang="en-US" sz="2000" dirty="0" err="1"/>
              <a:t>vocación</a:t>
            </a:r>
            <a:r>
              <a:rPr lang="en-US" sz="2000" dirty="0"/>
              <a:t> para </a:t>
            </a:r>
            <a:r>
              <a:rPr lang="en-US" sz="2000" dirty="0" err="1"/>
              <a:t>ayudar</a:t>
            </a:r>
            <a:r>
              <a:rPr lang="en-US" sz="2000" dirty="0"/>
              <a:t> a la </a:t>
            </a:r>
            <a:r>
              <a:rPr lang="en-US" sz="2000" dirty="0" err="1"/>
              <a:t>iglesia</a:t>
            </a:r>
            <a:r>
              <a:rPr lang="en-US" sz="2000" dirty="0"/>
              <a:t>. </a:t>
            </a:r>
            <a:endParaRPr sz="2000" dirty="0"/>
          </a:p>
          <a:p>
            <a:pPr marL="1371600" lvl="1" indent="0">
              <a:buNone/>
            </a:pPr>
            <a:endParaRPr sz="800" dirty="0"/>
          </a:p>
          <a:p>
            <a:pPr lvl="1" indent="-361950">
              <a:buClr>
                <a:srgbClr val="C41F31"/>
              </a:buClr>
              <a:buSzPct val="150000"/>
              <a:buFont typeface="Arial" panose="020B0604020202020204" pitchFamily="34" charset="0"/>
              <a:buChar char="•"/>
            </a:pPr>
            <a:r>
              <a:rPr lang="en-US" sz="2000" b="1" i="1" dirty="0" err="1"/>
              <a:t>Llamelos</a:t>
            </a:r>
            <a:r>
              <a:rPr lang="en-US" sz="2000" b="1" i="1" dirty="0"/>
              <a:t> a </a:t>
            </a:r>
            <a:r>
              <a:rPr lang="en-US" sz="2000" b="1" i="1" dirty="0" err="1"/>
              <a:t>lugares</a:t>
            </a:r>
            <a:r>
              <a:rPr lang="en-US" sz="2000" b="1" i="1" dirty="0"/>
              <a:t> de </a:t>
            </a:r>
            <a:r>
              <a:rPr lang="en-US" sz="2000" b="1" i="1" dirty="0" err="1"/>
              <a:t>liderazgo</a:t>
            </a:r>
            <a:endParaRPr sz="2000" b="1" i="1" dirty="0"/>
          </a:p>
          <a:p>
            <a:pPr marL="457200" lvl="1" indent="0">
              <a:buNone/>
            </a:pPr>
            <a:endParaRPr sz="800" b="1" i="1" dirty="0"/>
          </a:p>
          <a:p>
            <a:pPr marL="457200" lvl="1" indent="0" algn="ctr">
              <a:buNone/>
            </a:pPr>
            <a:r>
              <a:rPr lang="en-US" sz="2000" i="1" dirty="0"/>
              <a:t>Si </a:t>
            </a:r>
            <a:r>
              <a:rPr lang="en-US" sz="2000" i="1" dirty="0" err="1"/>
              <a:t>podemos</a:t>
            </a:r>
            <a:r>
              <a:rPr lang="en-US" sz="2000" i="1" dirty="0"/>
              <a:t> </a:t>
            </a:r>
            <a:r>
              <a:rPr lang="en-US" sz="2000" i="1" dirty="0" err="1"/>
              <a:t>influir</a:t>
            </a:r>
            <a:r>
              <a:rPr lang="en-US" sz="2000" i="1" dirty="0"/>
              <a:t> </a:t>
            </a:r>
            <a:r>
              <a:rPr lang="en-US" sz="2000" i="1" dirty="0" err="1"/>
              <a:t>en</a:t>
            </a:r>
            <a:r>
              <a:rPr lang="en-US" sz="2000" i="1" dirty="0"/>
              <a:t> las personas a </a:t>
            </a:r>
            <a:r>
              <a:rPr lang="en-US" sz="2000" i="1" dirty="0" err="1"/>
              <a:t>través</a:t>
            </a:r>
            <a:r>
              <a:rPr lang="en-US" sz="2000" i="1" dirty="0"/>
              <a:t> de la </a:t>
            </a:r>
            <a:r>
              <a:rPr lang="en-US" sz="2000" i="1" dirty="0" err="1"/>
              <a:t>mentoría</a:t>
            </a:r>
            <a:r>
              <a:rPr lang="en-US" sz="2000" i="1" dirty="0"/>
              <a:t>, </a:t>
            </a:r>
            <a:r>
              <a:rPr lang="en-US" sz="2000" i="1" dirty="0" err="1"/>
              <a:t>podemos</a:t>
            </a:r>
            <a:r>
              <a:rPr lang="en-US" sz="2000" i="1" dirty="0"/>
              <a:t> </a:t>
            </a:r>
            <a:r>
              <a:rPr lang="en-US" sz="2000" i="1" dirty="0" err="1"/>
              <a:t>cumplir</a:t>
            </a:r>
            <a:r>
              <a:rPr lang="en-US" sz="2000" i="1" dirty="0"/>
              <a:t> </a:t>
            </a:r>
            <a:r>
              <a:rPr lang="en-US" sz="2000" i="1" dirty="0" err="1"/>
              <a:t>el</a:t>
            </a:r>
            <a:r>
              <a:rPr lang="en-US" sz="2000" i="1" dirty="0"/>
              <a:t> </a:t>
            </a:r>
            <a:r>
              <a:rPr lang="en-US" sz="2000" i="1" dirty="0" err="1"/>
              <a:t>destino</a:t>
            </a:r>
            <a:r>
              <a:rPr lang="en-US" sz="2000" i="1" dirty="0"/>
              <a:t> del </a:t>
            </a:r>
            <a:r>
              <a:rPr lang="en-US" sz="2000" i="1" dirty="0" err="1"/>
              <a:t>reino</a:t>
            </a:r>
            <a:r>
              <a:rPr lang="en-US" sz="2000" i="1" dirty="0"/>
              <a:t> de Dios. </a:t>
            </a:r>
            <a:r>
              <a:rPr lang="en-US" sz="2000" b="1" i="1" dirty="0"/>
              <a:t>- J. Oswald Sanders</a:t>
            </a:r>
            <a:r>
              <a:rPr lang="en-US" sz="2000" i="1" dirty="0"/>
              <a:t> </a:t>
            </a:r>
            <a:endParaRPr sz="2000" i="1" dirty="0"/>
          </a:p>
          <a:p>
            <a:pPr marL="457200" lvl="1" indent="0" algn="ctr">
              <a:buNone/>
            </a:pPr>
            <a:endParaRPr sz="2000" i="1" dirty="0"/>
          </a:p>
          <a:p>
            <a:pPr marL="457200" lvl="1" indent="0" algn="ctr">
              <a:buNone/>
            </a:pPr>
            <a:r>
              <a:rPr lang="en-US" sz="2000" i="1" dirty="0"/>
              <a:t>Un gran hombre </a:t>
            </a:r>
            <a:r>
              <a:rPr lang="en-US" sz="2000" i="1" dirty="0" err="1"/>
              <a:t>muestra</a:t>
            </a:r>
            <a:r>
              <a:rPr lang="en-US" sz="2000" i="1" dirty="0"/>
              <a:t> </a:t>
            </a:r>
            <a:r>
              <a:rPr lang="en-US" sz="2000" i="1" dirty="0" err="1"/>
              <a:t>su</a:t>
            </a:r>
            <a:r>
              <a:rPr lang="en-US" sz="2000" i="1" dirty="0"/>
              <a:t> </a:t>
            </a:r>
            <a:r>
              <a:rPr lang="en-US" sz="2000" i="1" dirty="0" err="1"/>
              <a:t>grandeza</a:t>
            </a:r>
            <a:r>
              <a:rPr lang="en-US" sz="2000" i="1" dirty="0"/>
              <a:t> </a:t>
            </a:r>
            <a:r>
              <a:rPr lang="en-US" sz="2000" i="1" dirty="0" err="1"/>
              <a:t>por</a:t>
            </a:r>
            <a:r>
              <a:rPr lang="en-US" sz="2000" i="1" dirty="0"/>
              <a:t> la forma </a:t>
            </a:r>
            <a:r>
              <a:rPr lang="en-US" sz="2000" i="1" dirty="0" err="1"/>
              <a:t>en</a:t>
            </a:r>
            <a:r>
              <a:rPr lang="en-US" sz="2000" i="1" dirty="0"/>
              <a:t> que </a:t>
            </a:r>
            <a:r>
              <a:rPr lang="en-US" sz="2000" i="1" dirty="0" err="1"/>
              <a:t>trata</a:t>
            </a:r>
            <a:r>
              <a:rPr lang="en-US" sz="2000" i="1" dirty="0"/>
              <a:t> a </a:t>
            </a:r>
            <a:r>
              <a:rPr lang="en-US" sz="2000" i="1" dirty="0" err="1"/>
              <a:t>los</a:t>
            </a:r>
            <a:r>
              <a:rPr lang="en-US" sz="2000" i="1" dirty="0"/>
              <a:t> hombres </a:t>
            </a:r>
            <a:r>
              <a:rPr lang="en-US" sz="2000" i="1" dirty="0" err="1"/>
              <a:t>pequeños</a:t>
            </a:r>
            <a:r>
              <a:rPr lang="en-US" sz="2000" i="1" dirty="0"/>
              <a:t>. </a:t>
            </a:r>
            <a:r>
              <a:rPr lang="en-US" sz="2000" b="1" i="1" dirty="0"/>
              <a:t>-Thomas Carlisle</a:t>
            </a:r>
            <a:endParaRPr sz="1500" b="1" i="1" dirty="0"/>
          </a:p>
        </p:txBody>
      </p:sp>
      <p:pic>
        <p:nvPicPr>
          <p:cNvPr id="5" name="officeArt object" descr="*">
            <a:extLst>
              <a:ext uri="{FF2B5EF4-FFF2-40B4-BE49-F238E27FC236}">
                <a16:creationId xmlns:a16="http://schemas.microsoft.com/office/drawing/2014/main" id="{4321325F-E53E-8449-1D6E-878EA3989D06}"/>
              </a:ext>
            </a:extLst>
          </p:cNvPr>
          <p:cNvPicPr/>
          <p:nvPr/>
        </p:nvPicPr>
        <p:blipFill>
          <a:blip r:embed="rId3"/>
          <a:stretch>
            <a:fillRect/>
          </a:stretch>
        </p:blipFill>
        <p:spPr>
          <a:xfrm>
            <a:off x="972911" y="1601228"/>
            <a:ext cx="378761" cy="156782"/>
          </a:xfrm>
          <a:prstGeom prst="rect">
            <a:avLst/>
          </a:prstGeom>
          <a:ln w="12700" cap="flat">
            <a:noFill/>
            <a:miter lim="400000"/>
          </a:ln>
          <a:effectLst/>
        </p:spPr>
      </p:pic>
      <p:sp>
        <p:nvSpPr>
          <p:cNvPr id="6" name="Google Shape;102;g10a52b2144b_0_86">
            <a:extLst>
              <a:ext uri="{FF2B5EF4-FFF2-40B4-BE49-F238E27FC236}">
                <a16:creationId xmlns:a16="http://schemas.microsoft.com/office/drawing/2014/main" id="{62F47F4E-DDA4-08D4-0276-C77243D850BF}"/>
              </a:ext>
            </a:extLst>
          </p:cNvPr>
          <p:cNvSpPr txBox="1">
            <a:spLocks/>
          </p:cNvSpPr>
          <p:nvPr/>
        </p:nvSpPr>
        <p:spPr>
          <a:xfrm>
            <a:off x="298939" y="6101689"/>
            <a:ext cx="4273061" cy="400069"/>
          </a:xfrm>
          <a:prstGeom prst="rect">
            <a:avLst/>
          </a:prstGeom>
          <a:noFill/>
          <a:ln>
            <a:noFill/>
          </a:ln>
        </p:spPr>
        <p:txBody>
          <a:bodyPr spcFirstLastPara="1" wrap="square" lIns="91425" tIns="45700" rIns="91425" bIns="45700" anchor="ctr" anchorCtr="0">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pPr algn="l"/>
            <a:r>
              <a:rPr lang="en-US" sz="2000" b="1" dirty="0">
                <a:solidFill>
                  <a:srgbClr val="C41F31"/>
                </a:solidFill>
                <a:latin typeface="Arial Black" panose="020B0A04020102020204" pitchFamily="34" charset="0"/>
              </a:rPr>
              <a:t>FORMACIÓN DE CARÁCTER</a:t>
            </a:r>
          </a:p>
        </p:txBody>
      </p:sp>
      <p:pic>
        <p:nvPicPr>
          <p:cNvPr id="7" name="Picture 6" descr="Text, logo, company name&#10;&#10;Description automatically generated">
            <a:extLst>
              <a:ext uri="{FF2B5EF4-FFF2-40B4-BE49-F238E27FC236}">
                <a16:creationId xmlns:a16="http://schemas.microsoft.com/office/drawing/2014/main" id="{CDF00A2C-5C4F-8661-0DD1-7576B7B7799A}"/>
              </a:ext>
            </a:extLst>
          </p:cNvPr>
          <p:cNvPicPr>
            <a:picLocks noChangeAspect="1"/>
          </p:cNvPicPr>
          <p:nvPr/>
        </p:nvPicPr>
        <p:blipFill>
          <a:blip r:embed="rId4"/>
          <a:stretch>
            <a:fillRect/>
          </a:stretch>
        </p:blipFill>
        <p:spPr>
          <a:xfrm>
            <a:off x="7936878" y="5616900"/>
            <a:ext cx="1042644" cy="1110605"/>
          </a:xfrm>
          <a:prstGeom prst="rect">
            <a:avLst/>
          </a:prstGeom>
        </p:spPr>
      </p:pic>
      <p:cxnSp>
        <p:nvCxnSpPr>
          <p:cNvPr id="8" name="Straight Connector 7">
            <a:extLst>
              <a:ext uri="{FF2B5EF4-FFF2-40B4-BE49-F238E27FC236}">
                <a16:creationId xmlns:a16="http://schemas.microsoft.com/office/drawing/2014/main" id="{CBCC0DA5-F993-7F11-EA16-F4587E63D4C4}"/>
              </a:ext>
            </a:extLst>
          </p:cNvPr>
          <p:cNvCxnSpPr>
            <a:cxnSpLocks/>
          </p:cNvCxnSpPr>
          <p:nvPr/>
        </p:nvCxnSpPr>
        <p:spPr>
          <a:xfrm>
            <a:off x="4281854" y="6294037"/>
            <a:ext cx="3472960" cy="0"/>
          </a:xfrm>
          <a:prstGeom prst="line">
            <a:avLst/>
          </a:prstGeom>
          <a:ln w="19050">
            <a:solidFill>
              <a:srgbClr val="C41F31"/>
            </a:solidFill>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g10a2a4cf63c_1_206"/>
          <p:cNvSpPr txBox="1">
            <a:spLocks noGrp="1"/>
          </p:cNvSpPr>
          <p:nvPr>
            <p:ph type="title"/>
          </p:nvPr>
        </p:nvSpPr>
        <p:spPr>
          <a:xfrm>
            <a:off x="457200" y="222497"/>
            <a:ext cx="8229600" cy="1077178"/>
          </a:xfrm>
          <a:prstGeom prst="rect">
            <a:avLst/>
          </a:prstGeom>
        </p:spPr>
        <p:txBody>
          <a:bodyPr spcFirstLastPara="1" wrap="square" lIns="91425" tIns="45700" rIns="91425" bIns="45700" anchor="ctr" anchorCtr="0">
            <a:spAutoFit/>
          </a:bodyPr>
          <a:lstStyle/>
          <a:p>
            <a:pPr marL="0" lvl="0" indent="0" algn="ctr" rtl="0">
              <a:spcBef>
                <a:spcPts val="0"/>
              </a:spcBef>
              <a:spcAft>
                <a:spcPts val="0"/>
              </a:spcAft>
              <a:buNone/>
            </a:pPr>
            <a:r>
              <a:rPr lang="en-US" sz="3200" b="1" dirty="0">
                <a:latin typeface="Arial Black" panose="020B0A04020102020204" pitchFamily="34" charset="0"/>
              </a:rPr>
              <a:t>PARTE SEIS </a:t>
            </a:r>
            <a:endParaRPr sz="3200" b="1" dirty="0">
              <a:latin typeface="Arial Black" panose="020B0A04020102020204" pitchFamily="34" charset="0"/>
            </a:endParaRPr>
          </a:p>
          <a:p>
            <a:pPr marL="0" lvl="0" indent="0" algn="ctr" rtl="0">
              <a:spcBef>
                <a:spcPts val="0"/>
              </a:spcBef>
              <a:spcAft>
                <a:spcPts val="0"/>
              </a:spcAft>
              <a:buNone/>
            </a:pPr>
            <a:r>
              <a:rPr lang="en-US" sz="3200" b="1" dirty="0" err="1">
                <a:latin typeface="Arial Black" panose="020B0A04020102020204" pitchFamily="34" charset="0"/>
              </a:rPr>
              <a:t>Reto</a:t>
            </a:r>
            <a:r>
              <a:rPr lang="en-US" sz="3200" b="1" dirty="0">
                <a:latin typeface="Arial Black" panose="020B0A04020102020204" pitchFamily="34" charset="0"/>
              </a:rPr>
              <a:t> #6 - </a:t>
            </a:r>
            <a:r>
              <a:rPr lang="en-US" sz="3200" b="1" dirty="0" err="1">
                <a:latin typeface="Arial Black" panose="020B0A04020102020204" pitchFamily="34" charset="0"/>
              </a:rPr>
              <a:t>Pasión</a:t>
            </a:r>
            <a:endParaRPr sz="3200" b="1" dirty="0">
              <a:latin typeface="Arial Black" panose="020B0A04020102020204" pitchFamily="34" charset="0"/>
            </a:endParaRPr>
          </a:p>
        </p:txBody>
      </p:sp>
      <p:sp>
        <p:nvSpPr>
          <p:cNvPr id="378" name="Google Shape;378;g10a2a4cf63c_1_206"/>
          <p:cNvSpPr txBox="1">
            <a:spLocks noGrp="1"/>
          </p:cNvSpPr>
          <p:nvPr>
            <p:ph type="body" idx="1"/>
          </p:nvPr>
        </p:nvSpPr>
        <p:spPr>
          <a:xfrm>
            <a:off x="457200" y="1290750"/>
            <a:ext cx="8229600" cy="4201110"/>
          </a:xfrm>
          <a:prstGeom prst="rect">
            <a:avLst/>
          </a:prstGeom>
        </p:spPr>
        <p:txBody>
          <a:bodyPr spcFirstLastPara="1" wrap="square" lIns="91425" tIns="45700" rIns="91425" bIns="45700" anchor="t" anchorCtr="0">
            <a:spAutoFit/>
          </a:bodyPr>
          <a:lstStyle/>
          <a:p>
            <a:pPr marL="457200" lvl="1" indent="0">
              <a:buNone/>
            </a:pPr>
            <a:r>
              <a:rPr lang="en-US" sz="1700" b="1" i="1" dirty="0">
                <a:solidFill>
                  <a:srgbClr val="C41F31"/>
                </a:solidFill>
              </a:rPr>
              <a:t>	</a:t>
            </a:r>
            <a:r>
              <a:rPr lang="en-US" sz="2000" b="1" i="1" dirty="0">
                <a:solidFill>
                  <a:srgbClr val="C41F31"/>
                </a:solidFill>
              </a:rPr>
              <a:t>Clave Uno: </a:t>
            </a:r>
            <a:r>
              <a:rPr lang="en-US" sz="2000" b="1" i="1" dirty="0" err="1">
                <a:solidFill>
                  <a:srgbClr val="C41F31"/>
                </a:solidFill>
              </a:rPr>
              <a:t>Principios</a:t>
            </a:r>
            <a:r>
              <a:rPr lang="en-US" sz="2000" b="1" i="1" dirty="0">
                <a:solidFill>
                  <a:srgbClr val="C41F31"/>
                </a:solidFill>
              </a:rPr>
              <a:t> de la </a:t>
            </a:r>
            <a:r>
              <a:rPr lang="en-US" sz="2000" b="1" i="1" dirty="0" err="1">
                <a:solidFill>
                  <a:srgbClr val="C41F31"/>
                </a:solidFill>
              </a:rPr>
              <a:t>Pasión</a:t>
            </a:r>
            <a:endParaRPr sz="2000" b="1" i="1" dirty="0">
              <a:solidFill>
                <a:srgbClr val="C41F31"/>
              </a:solidFill>
            </a:endParaRPr>
          </a:p>
          <a:p>
            <a:pPr marL="457200" lvl="1" indent="0">
              <a:buNone/>
            </a:pPr>
            <a:endParaRPr sz="700" b="1" i="1" dirty="0"/>
          </a:p>
          <a:p>
            <a:pPr lvl="1" indent="-361950">
              <a:buClr>
                <a:srgbClr val="C41F31"/>
              </a:buClr>
              <a:buSzPct val="150000"/>
              <a:buFont typeface="Arial" panose="020B0604020202020204" pitchFamily="34" charset="0"/>
              <a:buChar char="•"/>
            </a:pPr>
            <a:r>
              <a:rPr lang="en-US" sz="1800" b="1" i="1" dirty="0"/>
              <a:t>Los </a:t>
            </a:r>
            <a:r>
              <a:rPr lang="en-US" sz="1800" b="1" i="1" dirty="0" err="1"/>
              <a:t>seguidores</a:t>
            </a:r>
            <a:r>
              <a:rPr lang="en-US" sz="1800" b="1" i="1" dirty="0"/>
              <a:t> </a:t>
            </a:r>
            <a:r>
              <a:rPr lang="en-US" sz="1800" b="1" i="1" dirty="0" err="1"/>
              <a:t>necesitan</a:t>
            </a:r>
            <a:r>
              <a:rPr lang="en-US" sz="1800" b="1" i="1" dirty="0"/>
              <a:t> </a:t>
            </a:r>
            <a:r>
              <a:rPr lang="en-US" sz="1800" b="1" i="1" dirty="0" err="1"/>
              <a:t>líderes</a:t>
            </a:r>
            <a:r>
              <a:rPr lang="en-US" sz="1800" b="1" i="1" dirty="0"/>
              <a:t> </a:t>
            </a:r>
            <a:r>
              <a:rPr lang="en-US" sz="1800" b="1" i="1" dirty="0" err="1"/>
              <a:t>apasionados</a:t>
            </a:r>
            <a:endParaRPr sz="1800" b="1" i="1" dirty="0"/>
          </a:p>
          <a:p>
            <a:pPr lvl="1" indent="0">
              <a:buNone/>
            </a:pPr>
            <a:endParaRPr sz="700" dirty="0"/>
          </a:p>
          <a:p>
            <a:pPr lvl="2" indent="-355600">
              <a:buSzPct val="150000"/>
              <a:buFont typeface="Arial" panose="020B0604020202020204" pitchFamily="34" charset="0"/>
              <a:buChar char="•"/>
            </a:pPr>
            <a:r>
              <a:rPr lang="en-US" sz="1800" b="1" dirty="0" err="1"/>
              <a:t>Cultive</a:t>
            </a:r>
            <a:r>
              <a:rPr lang="en-US" sz="1800" b="1" dirty="0"/>
              <a:t> la </a:t>
            </a:r>
            <a:r>
              <a:rPr lang="en-US" sz="1800" b="1" dirty="0" err="1"/>
              <a:t>mentalidad</a:t>
            </a:r>
            <a:r>
              <a:rPr lang="en-US" sz="1800" b="1" dirty="0"/>
              <a:t> del </a:t>
            </a:r>
            <a:r>
              <a:rPr lang="en-US" sz="1800" b="1" dirty="0" err="1"/>
              <a:t>apóstol</a:t>
            </a:r>
            <a:r>
              <a:rPr lang="en-US" sz="1800" b="1" dirty="0"/>
              <a:t> Pablo:</a:t>
            </a:r>
            <a:endParaRPr sz="1800" b="1" dirty="0"/>
          </a:p>
          <a:p>
            <a:pPr marL="1371600" lvl="1" indent="0">
              <a:buNone/>
            </a:pPr>
            <a:endParaRPr sz="700" dirty="0"/>
          </a:p>
          <a:p>
            <a:pPr marL="1371600" lvl="1" indent="0">
              <a:buNone/>
            </a:pPr>
            <a:r>
              <a:rPr lang="en-US" sz="1600" i="1" dirty="0"/>
              <a:t>“Hermanos, no </a:t>
            </a:r>
            <a:r>
              <a:rPr lang="en-US" sz="1600" i="1" dirty="0" err="1"/>
              <a:t>pienso</a:t>
            </a:r>
            <a:r>
              <a:rPr lang="en-US" sz="1600" i="1" dirty="0"/>
              <a:t> que </a:t>
            </a:r>
            <a:r>
              <a:rPr lang="en-US" sz="1600" i="1" dirty="0" err="1"/>
              <a:t>yo</a:t>
            </a:r>
            <a:r>
              <a:rPr lang="en-US" sz="1600" i="1" dirty="0"/>
              <a:t> </a:t>
            </a:r>
            <a:r>
              <a:rPr lang="en-US" sz="1600" i="1" dirty="0" err="1"/>
              <a:t>mismo</a:t>
            </a:r>
            <a:r>
              <a:rPr lang="en-US" sz="1600" i="1" dirty="0"/>
              <a:t> lo </a:t>
            </a:r>
            <a:r>
              <a:rPr lang="en-US" sz="1600" i="1" dirty="0" err="1"/>
              <a:t>haya</a:t>
            </a:r>
            <a:r>
              <a:rPr lang="en-US" sz="1600" i="1" dirty="0"/>
              <a:t> </a:t>
            </a:r>
            <a:r>
              <a:rPr lang="en-US" sz="1600" i="1" dirty="0" err="1"/>
              <a:t>logrado</a:t>
            </a:r>
            <a:r>
              <a:rPr lang="en-US" sz="1600" i="1" dirty="0"/>
              <a:t> ya. Más bien, </a:t>
            </a:r>
            <a:r>
              <a:rPr lang="en-US" sz="1600" i="1" dirty="0" err="1"/>
              <a:t>una</a:t>
            </a:r>
            <a:r>
              <a:rPr lang="en-US" sz="1600" i="1" dirty="0"/>
              <a:t> </a:t>
            </a:r>
            <a:r>
              <a:rPr lang="en-US" sz="1600" i="1" dirty="0" err="1"/>
              <a:t>cosa</a:t>
            </a:r>
            <a:r>
              <a:rPr lang="en-US" sz="1600" i="1" dirty="0"/>
              <a:t> </a:t>
            </a:r>
            <a:r>
              <a:rPr lang="en-US" sz="1600" i="1" dirty="0" err="1"/>
              <a:t>hago</a:t>
            </a:r>
            <a:r>
              <a:rPr lang="en-US" sz="1600" i="1" dirty="0"/>
              <a:t>: </a:t>
            </a:r>
            <a:r>
              <a:rPr lang="en-US" sz="1600" i="1" dirty="0" err="1"/>
              <a:t>olvidando</a:t>
            </a:r>
            <a:r>
              <a:rPr lang="en-US" sz="1600" i="1" dirty="0"/>
              <a:t> lo que </a:t>
            </a:r>
            <a:r>
              <a:rPr lang="en-US" sz="1600" i="1" dirty="0" err="1"/>
              <a:t>queda</a:t>
            </a:r>
            <a:r>
              <a:rPr lang="en-US" sz="1600" i="1" dirty="0"/>
              <a:t> </a:t>
            </a:r>
            <a:r>
              <a:rPr lang="en-US" sz="1600" i="1" dirty="0" err="1"/>
              <a:t>atrás</a:t>
            </a:r>
            <a:r>
              <a:rPr lang="en-US" sz="1600" i="1" dirty="0"/>
              <a:t> y </a:t>
            </a:r>
            <a:r>
              <a:rPr lang="en-US" sz="1600" i="1" dirty="0" err="1"/>
              <a:t>esforzándome</a:t>
            </a:r>
            <a:r>
              <a:rPr lang="en-US" sz="1600" i="1" dirty="0"/>
              <a:t> </a:t>
            </a:r>
            <a:r>
              <a:rPr lang="en-US" sz="1600" i="1" dirty="0" err="1"/>
              <a:t>por</a:t>
            </a:r>
            <a:r>
              <a:rPr lang="en-US" sz="1600" i="1" dirty="0"/>
              <a:t> </a:t>
            </a:r>
            <a:r>
              <a:rPr lang="en-US" sz="1600" i="1" dirty="0" err="1"/>
              <a:t>alcanzar</a:t>
            </a:r>
            <a:r>
              <a:rPr lang="en-US" sz="1600" i="1" dirty="0"/>
              <a:t> lo que </a:t>
            </a:r>
            <a:r>
              <a:rPr lang="en-US" sz="1600" i="1" dirty="0" err="1"/>
              <a:t>está</a:t>
            </a:r>
            <a:r>
              <a:rPr lang="en-US" sz="1600" i="1" dirty="0"/>
              <a:t> </a:t>
            </a:r>
            <a:r>
              <a:rPr lang="en-US" sz="1600" i="1" dirty="0" err="1"/>
              <a:t>delante</a:t>
            </a:r>
            <a:r>
              <a:rPr lang="en-US" sz="1600" i="1" dirty="0"/>
              <a:t>…” (</a:t>
            </a:r>
            <a:r>
              <a:rPr lang="en-US" sz="1600" i="1" dirty="0" err="1"/>
              <a:t>Filipenses</a:t>
            </a:r>
            <a:r>
              <a:rPr lang="en-US" sz="1600" i="1" dirty="0"/>
              <a:t> 3:13, NVI)</a:t>
            </a:r>
            <a:endParaRPr sz="1600" i="1" dirty="0"/>
          </a:p>
          <a:p>
            <a:pPr marL="1371600" lvl="1" indent="0">
              <a:buNone/>
            </a:pPr>
            <a:endParaRPr sz="700" i="1" dirty="0"/>
          </a:p>
          <a:p>
            <a:pPr lvl="2" indent="-355600">
              <a:buSzPct val="150000"/>
              <a:buFont typeface="Arial" panose="020B0604020202020204" pitchFamily="34" charset="0"/>
              <a:buChar char="•"/>
            </a:pPr>
            <a:r>
              <a:rPr lang="en-US" sz="1800" b="1" dirty="0" err="1"/>
              <a:t>Permite</a:t>
            </a:r>
            <a:r>
              <a:rPr lang="en-US" sz="1800" b="1" dirty="0"/>
              <a:t> que </a:t>
            </a:r>
            <a:r>
              <a:rPr lang="en-US" sz="1800" b="1" dirty="0" err="1"/>
              <a:t>el</a:t>
            </a:r>
            <a:r>
              <a:rPr lang="en-US" sz="1800" b="1" dirty="0"/>
              <a:t> </a:t>
            </a:r>
            <a:r>
              <a:rPr lang="en-US" sz="1800" b="1" dirty="0" err="1"/>
              <a:t>Espíritu</a:t>
            </a:r>
            <a:r>
              <a:rPr lang="en-US" sz="1800" b="1" dirty="0"/>
              <a:t> Santo </a:t>
            </a:r>
            <a:r>
              <a:rPr lang="en-US" sz="1800" b="1" dirty="0" err="1"/>
              <a:t>te</a:t>
            </a:r>
            <a:r>
              <a:rPr lang="en-US" sz="1800" b="1" dirty="0"/>
              <a:t> </a:t>
            </a:r>
            <a:r>
              <a:rPr lang="en-US" sz="1800" b="1" dirty="0" err="1"/>
              <a:t>llene</a:t>
            </a:r>
            <a:r>
              <a:rPr lang="en-US" sz="1800" b="1" dirty="0"/>
              <a:t> </a:t>
            </a:r>
            <a:r>
              <a:rPr lang="en-US" sz="1800" b="1" dirty="0" err="1"/>
              <a:t>cada</a:t>
            </a:r>
            <a:r>
              <a:rPr lang="en-US" sz="1800" b="1" dirty="0"/>
              <a:t> día con </a:t>
            </a:r>
            <a:r>
              <a:rPr lang="en-US" sz="1800" b="1" dirty="0" err="1"/>
              <a:t>Su</a:t>
            </a:r>
            <a:r>
              <a:rPr lang="en-US" sz="1800" b="1" dirty="0"/>
              <a:t> </a:t>
            </a:r>
            <a:r>
              <a:rPr lang="en-US" sz="1800" b="1" dirty="0" err="1"/>
              <a:t>pasión</a:t>
            </a:r>
            <a:r>
              <a:rPr lang="en-US" sz="1800" b="1" dirty="0"/>
              <a:t>.</a:t>
            </a:r>
            <a:endParaRPr sz="1800" b="1" dirty="0"/>
          </a:p>
          <a:p>
            <a:pPr marL="1371600" lvl="1" indent="0">
              <a:buNone/>
            </a:pPr>
            <a:endParaRPr sz="700" b="1" dirty="0"/>
          </a:p>
          <a:p>
            <a:pPr marL="1371600" lvl="1" indent="0">
              <a:buNone/>
            </a:pPr>
            <a:r>
              <a:rPr lang="en-US" sz="1800" i="1" dirty="0" err="1"/>
              <a:t>Tenemos</a:t>
            </a:r>
            <a:r>
              <a:rPr lang="en-US" sz="1800" i="1" dirty="0"/>
              <a:t> que </a:t>
            </a:r>
            <a:r>
              <a:rPr lang="en-US" sz="1800" i="1" dirty="0" err="1"/>
              <a:t>darnos</a:t>
            </a:r>
            <a:r>
              <a:rPr lang="en-US" sz="1800" i="1" dirty="0"/>
              <a:t> </a:t>
            </a:r>
            <a:r>
              <a:rPr lang="en-US" sz="1800" i="1" dirty="0" err="1"/>
              <a:t>cuenta</a:t>
            </a:r>
            <a:r>
              <a:rPr lang="en-US" sz="1800" i="1" dirty="0"/>
              <a:t> de que </a:t>
            </a:r>
            <a:r>
              <a:rPr lang="en-US" sz="1800" i="1" dirty="0" err="1"/>
              <a:t>si</a:t>
            </a:r>
            <a:r>
              <a:rPr lang="en-US" sz="1800" i="1" dirty="0"/>
              <a:t> </a:t>
            </a:r>
            <a:r>
              <a:rPr lang="en-US" sz="1800" i="1" dirty="0" err="1"/>
              <a:t>ignoramos</a:t>
            </a:r>
            <a:r>
              <a:rPr lang="en-US" sz="1800" i="1" dirty="0"/>
              <a:t> </a:t>
            </a:r>
            <a:r>
              <a:rPr lang="en-US" sz="1800" i="1" dirty="0" err="1"/>
              <a:t>el</a:t>
            </a:r>
            <a:r>
              <a:rPr lang="en-US" sz="1800" i="1" dirty="0"/>
              <a:t> </a:t>
            </a:r>
            <a:r>
              <a:rPr lang="en-US" sz="1800" i="1" dirty="0" err="1"/>
              <a:t>papel</a:t>
            </a:r>
            <a:r>
              <a:rPr lang="en-US" sz="1800" i="1" dirty="0"/>
              <a:t> de Dios </a:t>
            </a:r>
            <a:r>
              <a:rPr lang="en-US" sz="1800" i="1" dirty="0" err="1"/>
              <a:t>en</a:t>
            </a:r>
            <a:r>
              <a:rPr lang="en-US" sz="1800" i="1" dirty="0"/>
              <a:t> </a:t>
            </a:r>
            <a:r>
              <a:rPr lang="en-US" sz="1800" i="1" dirty="0" err="1"/>
              <a:t>nuestras</a:t>
            </a:r>
            <a:r>
              <a:rPr lang="en-US" sz="1800" i="1" dirty="0"/>
              <a:t> </a:t>
            </a:r>
            <a:r>
              <a:rPr lang="en-US" sz="1800" i="1" dirty="0" err="1"/>
              <a:t>vidas</a:t>
            </a:r>
            <a:r>
              <a:rPr lang="en-US" sz="1800" i="1" dirty="0"/>
              <a:t> y </a:t>
            </a:r>
            <a:r>
              <a:rPr lang="en-US" sz="1800" i="1" dirty="0" err="1"/>
              <a:t>si</a:t>
            </a:r>
            <a:r>
              <a:rPr lang="en-US" sz="1800" i="1" dirty="0"/>
              <a:t> </a:t>
            </a:r>
            <a:r>
              <a:rPr lang="en-US" sz="1800" i="1" dirty="0" err="1"/>
              <a:t>ignoramos</a:t>
            </a:r>
            <a:r>
              <a:rPr lang="en-US" sz="1800" i="1" dirty="0"/>
              <a:t> </a:t>
            </a:r>
            <a:r>
              <a:rPr lang="en-US" sz="1800" i="1" dirty="0" err="1"/>
              <a:t>el</a:t>
            </a:r>
            <a:r>
              <a:rPr lang="en-US" sz="1800" i="1" dirty="0"/>
              <a:t> </a:t>
            </a:r>
            <a:r>
              <a:rPr lang="en-US" sz="1800" i="1" dirty="0" err="1"/>
              <a:t>papel</a:t>
            </a:r>
            <a:r>
              <a:rPr lang="en-US" sz="1800" i="1" dirty="0"/>
              <a:t> de Dios </a:t>
            </a:r>
            <a:r>
              <a:rPr lang="en-US" sz="1800" i="1" dirty="0" err="1"/>
              <a:t>en</a:t>
            </a:r>
            <a:r>
              <a:rPr lang="en-US" sz="1800" i="1" dirty="0"/>
              <a:t> lo </a:t>
            </a:r>
            <a:r>
              <a:rPr lang="en-US" sz="1800" i="1" dirty="0" err="1"/>
              <a:t>sobrenatural</a:t>
            </a:r>
            <a:r>
              <a:rPr lang="en-US" sz="1800" i="1" dirty="0"/>
              <a:t>, </a:t>
            </a:r>
            <a:r>
              <a:rPr lang="en-US" sz="1800" i="1" dirty="0" err="1"/>
              <a:t>entonces</a:t>
            </a:r>
            <a:r>
              <a:rPr lang="en-US" sz="1800" i="1" dirty="0"/>
              <a:t> </a:t>
            </a:r>
            <a:r>
              <a:rPr lang="en-US" sz="1800" i="1" dirty="0" err="1"/>
              <a:t>nos</a:t>
            </a:r>
            <a:r>
              <a:rPr lang="en-US" sz="1800" i="1" dirty="0"/>
              <a:t> </a:t>
            </a:r>
            <a:r>
              <a:rPr lang="en-US" sz="1800" i="1" dirty="0" err="1"/>
              <a:t>vamos</a:t>
            </a:r>
            <a:r>
              <a:rPr lang="en-US" sz="1800" i="1" dirty="0"/>
              <a:t> a </a:t>
            </a:r>
            <a:r>
              <a:rPr lang="en-US" sz="1800" i="1" dirty="0" err="1"/>
              <a:t>perder</a:t>
            </a:r>
            <a:r>
              <a:rPr lang="en-US" sz="1800" i="1" dirty="0"/>
              <a:t> </a:t>
            </a:r>
            <a:r>
              <a:rPr lang="en-US" sz="1800" i="1" dirty="0" err="1"/>
              <a:t>en</a:t>
            </a:r>
            <a:r>
              <a:rPr lang="en-US" sz="1800" i="1" dirty="0"/>
              <a:t> </a:t>
            </a:r>
            <a:r>
              <a:rPr lang="en-US" sz="1800" i="1" dirty="0" err="1"/>
              <a:t>el</a:t>
            </a:r>
            <a:r>
              <a:rPr lang="en-US" sz="1800" i="1" dirty="0"/>
              <a:t> </a:t>
            </a:r>
            <a:r>
              <a:rPr lang="en-US" sz="1800" i="1" dirty="0" err="1"/>
              <a:t>laberinto</a:t>
            </a:r>
            <a:r>
              <a:rPr lang="en-US" sz="1800" i="1" dirty="0"/>
              <a:t> del </a:t>
            </a:r>
            <a:r>
              <a:rPr lang="en-US" sz="1800" i="1" dirty="0" err="1"/>
              <a:t>ministerio</a:t>
            </a:r>
            <a:r>
              <a:rPr lang="en-US" sz="1800" i="1" dirty="0"/>
              <a:t>. </a:t>
            </a:r>
            <a:endParaRPr sz="1800" i="1" dirty="0"/>
          </a:p>
          <a:p>
            <a:pPr marL="1371600" lvl="1" indent="0">
              <a:buNone/>
            </a:pPr>
            <a:r>
              <a:rPr lang="en-US" sz="1800" i="1" dirty="0"/>
              <a:t>-Bill Bright, Living Supernaturally</a:t>
            </a:r>
            <a:endParaRPr sz="1600" b="1" i="1" dirty="0"/>
          </a:p>
        </p:txBody>
      </p:sp>
      <p:pic>
        <p:nvPicPr>
          <p:cNvPr id="5" name="officeArt object" descr="*">
            <a:extLst>
              <a:ext uri="{FF2B5EF4-FFF2-40B4-BE49-F238E27FC236}">
                <a16:creationId xmlns:a16="http://schemas.microsoft.com/office/drawing/2014/main" id="{846772F0-F21D-7092-5C10-145239CEF6C4}"/>
              </a:ext>
            </a:extLst>
          </p:cNvPr>
          <p:cNvPicPr/>
          <p:nvPr/>
        </p:nvPicPr>
        <p:blipFill>
          <a:blip r:embed="rId3"/>
          <a:stretch>
            <a:fillRect/>
          </a:stretch>
        </p:blipFill>
        <p:spPr>
          <a:xfrm>
            <a:off x="964118" y="1447807"/>
            <a:ext cx="378761" cy="156782"/>
          </a:xfrm>
          <a:prstGeom prst="rect">
            <a:avLst/>
          </a:prstGeom>
          <a:ln w="12700" cap="flat">
            <a:noFill/>
            <a:miter lim="400000"/>
          </a:ln>
          <a:effectLst/>
        </p:spPr>
      </p:pic>
      <p:sp>
        <p:nvSpPr>
          <p:cNvPr id="6" name="Google Shape;102;g10a52b2144b_0_86">
            <a:extLst>
              <a:ext uri="{FF2B5EF4-FFF2-40B4-BE49-F238E27FC236}">
                <a16:creationId xmlns:a16="http://schemas.microsoft.com/office/drawing/2014/main" id="{2537762B-9560-D1C5-249B-EE9F32290A4D}"/>
              </a:ext>
            </a:extLst>
          </p:cNvPr>
          <p:cNvSpPr txBox="1">
            <a:spLocks/>
          </p:cNvSpPr>
          <p:nvPr/>
        </p:nvSpPr>
        <p:spPr>
          <a:xfrm>
            <a:off x="298939" y="6101689"/>
            <a:ext cx="4273061" cy="400069"/>
          </a:xfrm>
          <a:prstGeom prst="rect">
            <a:avLst/>
          </a:prstGeom>
          <a:noFill/>
          <a:ln>
            <a:noFill/>
          </a:ln>
        </p:spPr>
        <p:txBody>
          <a:bodyPr spcFirstLastPara="1" wrap="square" lIns="91425" tIns="45700" rIns="91425" bIns="45700" anchor="ctr" anchorCtr="0">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pPr algn="l"/>
            <a:r>
              <a:rPr lang="en-US" sz="2000" b="1" dirty="0">
                <a:solidFill>
                  <a:srgbClr val="C41F31"/>
                </a:solidFill>
                <a:latin typeface="Arial Black" panose="020B0A04020102020204" pitchFamily="34" charset="0"/>
              </a:rPr>
              <a:t>FORMACIÓN DE CARÁCTER</a:t>
            </a:r>
          </a:p>
        </p:txBody>
      </p:sp>
      <p:pic>
        <p:nvPicPr>
          <p:cNvPr id="7" name="Picture 6" descr="Text, logo, company name&#10;&#10;Description automatically generated">
            <a:extLst>
              <a:ext uri="{FF2B5EF4-FFF2-40B4-BE49-F238E27FC236}">
                <a16:creationId xmlns:a16="http://schemas.microsoft.com/office/drawing/2014/main" id="{1E8F8C34-469E-3C1E-AAAE-BD6622EA1CE3}"/>
              </a:ext>
            </a:extLst>
          </p:cNvPr>
          <p:cNvPicPr>
            <a:picLocks noChangeAspect="1"/>
          </p:cNvPicPr>
          <p:nvPr/>
        </p:nvPicPr>
        <p:blipFill>
          <a:blip r:embed="rId4"/>
          <a:stretch>
            <a:fillRect/>
          </a:stretch>
        </p:blipFill>
        <p:spPr>
          <a:xfrm>
            <a:off x="7936878" y="5616900"/>
            <a:ext cx="1042644" cy="1110605"/>
          </a:xfrm>
          <a:prstGeom prst="rect">
            <a:avLst/>
          </a:prstGeom>
        </p:spPr>
      </p:pic>
      <p:cxnSp>
        <p:nvCxnSpPr>
          <p:cNvPr id="8" name="Straight Connector 7">
            <a:extLst>
              <a:ext uri="{FF2B5EF4-FFF2-40B4-BE49-F238E27FC236}">
                <a16:creationId xmlns:a16="http://schemas.microsoft.com/office/drawing/2014/main" id="{C8AF756C-2E95-2EB1-9D82-E395A12DD2F3}"/>
              </a:ext>
            </a:extLst>
          </p:cNvPr>
          <p:cNvCxnSpPr>
            <a:cxnSpLocks/>
          </p:cNvCxnSpPr>
          <p:nvPr/>
        </p:nvCxnSpPr>
        <p:spPr>
          <a:xfrm>
            <a:off x="4281854" y="6294037"/>
            <a:ext cx="3472960" cy="0"/>
          </a:xfrm>
          <a:prstGeom prst="line">
            <a:avLst/>
          </a:prstGeom>
          <a:ln w="19050">
            <a:solidFill>
              <a:srgbClr val="C41F31"/>
            </a:solidFill>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g10a2a4cf63c_1_212"/>
          <p:cNvSpPr txBox="1">
            <a:spLocks noGrp="1"/>
          </p:cNvSpPr>
          <p:nvPr>
            <p:ph type="title"/>
          </p:nvPr>
        </p:nvSpPr>
        <p:spPr>
          <a:xfrm>
            <a:off x="457200" y="160942"/>
            <a:ext cx="8229600" cy="1200288"/>
          </a:xfrm>
          <a:prstGeom prst="rect">
            <a:avLst/>
          </a:prstGeom>
        </p:spPr>
        <p:txBody>
          <a:bodyPr spcFirstLastPara="1" wrap="square" lIns="91425" tIns="45700" rIns="91425" bIns="45700" anchor="ctr" anchorCtr="0">
            <a:spAutoFit/>
          </a:bodyPr>
          <a:lstStyle/>
          <a:p>
            <a:pPr marL="0" lvl="0" indent="0" algn="ctr" rtl="0">
              <a:spcBef>
                <a:spcPts val="0"/>
              </a:spcBef>
              <a:spcAft>
                <a:spcPts val="0"/>
              </a:spcAft>
              <a:buNone/>
            </a:pPr>
            <a:r>
              <a:rPr lang="en-US" sz="3600" b="1" dirty="0">
                <a:latin typeface="Arial Black" panose="020B0A04020102020204" pitchFamily="34" charset="0"/>
              </a:rPr>
              <a:t>PARTE SEIS </a:t>
            </a:r>
            <a:endParaRPr sz="3600" b="1" dirty="0">
              <a:latin typeface="Arial Black" panose="020B0A04020102020204" pitchFamily="34" charset="0"/>
            </a:endParaRPr>
          </a:p>
          <a:p>
            <a:pPr marL="0" lvl="0" indent="0" algn="ctr" rtl="0">
              <a:spcBef>
                <a:spcPts val="0"/>
              </a:spcBef>
              <a:spcAft>
                <a:spcPts val="0"/>
              </a:spcAft>
              <a:buNone/>
            </a:pPr>
            <a:r>
              <a:rPr lang="en-US" sz="3600" b="1" dirty="0" err="1">
                <a:latin typeface="Arial Black" panose="020B0A04020102020204" pitchFamily="34" charset="0"/>
              </a:rPr>
              <a:t>Reto</a:t>
            </a:r>
            <a:r>
              <a:rPr lang="en-US" sz="3600" b="1" dirty="0">
                <a:latin typeface="Arial Black" panose="020B0A04020102020204" pitchFamily="34" charset="0"/>
              </a:rPr>
              <a:t> #6 - </a:t>
            </a:r>
            <a:r>
              <a:rPr lang="en-US" sz="3600" b="1" dirty="0" err="1">
                <a:latin typeface="Arial Black" panose="020B0A04020102020204" pitchFamily="34" charset="0"/>
              </a:rPr>
              <a:t>Pasión</a:t>
            </a:r>
            <a:endParaRPr b="1" dirty="0">
              <a:latin typeface="Arial Black" panose="020B0A04020102020204" pitchFamily="34" charset="0"/>
            </a:endParaRPr>
          </a:p>
        </p:txBody>
      </p:sp>
      <p:sp>
        <p:nvSpPr>
          <p:cNvPr id="391" name="Google Shape;391;g10a2a4cf63c_1_212"/>
          <p:cNvSpPr txBox="1">
            <a:spLocks noGrp="1"/>
          </p:cNvSpPr>
          <p:nvPr>
            <p:ph type="body" idx="1"/>
          </p:nvPr>
        </p:nvSpPr>
        <p:spPr>
          <a:xfrm>
            <a:off x="457200" y="1290750"/>
            <a:ext cx="8229600" cy="3918981"/>
          </a:xfrm>
          <a:prstGeom prst="rect">
            <a:avLst/>
          </a:prstGeom>
        </p:spPr>
        <p:txBody>
          <a:bodyPr spcFirstLastPara="1" wrap="square" lIns="91425" tIns="45700" rIns="91425" bIns="45700" anchor="t" anchorCtr="0">
            <a:spAutoFit/>
          </a:bodyPr>
          <a:lstStyle/>
          <a:p>
            <a:pPr marL="457200" lvl="1" indent="0">
              <a:buNone/>
            </a:pPr>
            <a:r>
              <a:rPr lang="en-US" sz="2000" b="1" i="1" dirty="0">
                <a:solidFill>
                  <a:srgbClr val="C41F31"/>
                </a:solidFill>
              </a:rPr>
              <a:t>	Clave Uno: </a:t>
            </a:r>
            <a:r>
              <a:rPr lang="en-US" sz="2000" b="1" i="1" dirty="0" err="1">
                <a:solidFill>
                  <a:srgbClr val="C41F31"/>
                </a:solidFill>
              </a:rPr>
              <a:t>Principios</a:t>
            </a:r>
            <a:r>
              <a:rPr lang="en-US" sz="2000" b="1" i="1" dirty="0">
                <a:solidFill>
                  <a:srgbClr val="C41F31"/>
                </a:solidFill>
              </a:rPr>
              <a:t> de la </a:t>
            </a:r>
            <a:r>
              <a:rPr lang="en-US" sz="2000" b="1" i="1" dirty="0" err="1">
                <a:solidFill>
                  <a:srgbClr val="C41F31"/>
                </a:solidFill>
              </a:rPr>
              <a:t>Pasión</a:t>
            </a:r>
            <a:endParaRPr sz="2000" b="1" i="1" dirty="0">
              <a:solidFill>
                <a:srgbClr val="C41F31"/>
              </a:solidFill>
            </a:endParaRPr>
          </a:p>
          <a:p>
            <a:pPr marL="457200" lvl="1" indent="0">
              <a:buNone/>
            </a:pPr>
            <a:endParaRPr sz="800" b="1" i="1" dirty="0"/>
          </a:p>
          <a:p>
            <a:pPr lvl="2" indent="-361950">
              <a:buSzPts val="2100"/>
              <a:buChar char="●"/>
            </a:pPr>
            <a:r>
              <a:rPr lang="en-US" sz="2000" b="1" dirty="0" err="1"/>
              <a:t>Reconoce</a:t>
            </a:r>
            <a:r>
              <a:rPr lang="en-US" sz="2000" b="1" dirty="0"/>
              <a:t> a Dios </a:t>
            </a:r>
            <a:r>
              <a:rPr lang="en-US" sz="2000" b="1" dirty="0" err="1"/>
              <a:t>como</a:t>
            </a:r>
            <a:r>
              <a:rPr lang="en-US" sz="2000" b="1" dirty="0"/>
              <a:t> </a:t>
            </a:r>
            <a:r>
              <a:rPr lang="en-US" sz="2000" b="1" dirty="0" err="1"/>
              <a:t>tu</a:t>
            </a:r>
            <a:r>
              <a:rPr lang="en-US" sz="2000" b="1" dirty="0"/>
              <a:t> </a:t>
            </a:r>
            <a:r>
              <a:rPr lang="en-US" sz="2000" b="1" dirty="0" err="1"/>
              <a:t>fuerza</a:t>
            </a:r>
            <a:r>
              <a:rPr lang="en-US" sz="2000" b="1" dirty="0"/>
              <a:t>, hasta que la </a:t>
            </a:r>
            <a:r>
              <a:rPr lang="en-US" sz="2000" b="1" dirty="0" err="1"/>
              <a:t>pasión</a:t>
            </a:r>
            <a:r>
              <a:rPr lang="en-US" sz="2000" b="1" dirty="0"/>
              <a:t> </a:t>
            </a:r>
            <a:r>
              <a:rPr lang="en-US" sz="2000" b="1" dirty="0" err="1"/>
              <a:t>surja</a:t>
            </a:r>
            <a:r>
              <a:rPr lang="en-US" sz="2000" b="1" dirty="0"/>
              <a:t>.</a:t>
            </a:r>
            <a:endParaRPr sz="2000" b="1" dirty="0"/>
          </a:p>
          <a:p>
            <a:pPr lvl="1" indent="0">
              <a:buNone/>
            </a:pPr>
            <a:endParaRPr sz="800" b="1" i="1" dirty="0"/>
          </a:p>
          <a:p>
            <a:pPr marL="914400" lvl="2" indent="0">
              <a:buNone/>
            </a:pPr>
            <a:r>
              <a:rPr lang="en-US" sz="1600" i="1" dirty="0"/>
              <a:t>"Sean, </a:t>
            </a:r>
            <a:r>
              <a:rPr lang="en-US" sz="1600" i="1" dirty="0" err="1"/>
              <a:t>pues</a:t>
            </a:r>
            <a:r>
              <a:rPr lang="en-US" sz="1600" i="1" dirty="0"/>
              <a:t>, </a:t>
            </a:r>
            <a:r>
              <a:rPr lang="en-US" sz="1600" i="1" dirty="0" err="1"/>
              <a:t>aceptables</a:t>
            </a:r>
            <a:r>
              <a:rPr lang="en-US" sz="1600" i="1" dirty="0"/>
              <a:t> ante </a:t>
            </a:r>
            <a:r>
              <a:rPr lang="en-US" sz="1600" i="1" dirty="0" err="1"/>
              <a:t>ti</a:t>
            </a:r>
            <a:r>
              <a:rPr lang="en-US" sz="1600" i="1" dirty="0"/>
              <a:t> mis palabras y mis </a:t>
            </a:r>
            <a:r>
              <a:rPr lang="en-US" sz="1600" i="1" dirty="0" err="1"/>
              <a:t>pensamientos</a:t>
            </a:r>
            <a:r>
              <a:rPr lang="en-US" sz="1600" i="1" dirty="0"/>
              <a:t>, oh </a:t>
            </a:r>
            <a:r>
              <a:rPr lang="en-US" sz="1600" i="1" dirty="0" err="1"/>
              <a:t>Señor</a:t>
            </a:r>
            <a:r>
              <a:rPr lang="en-US" sz="1600" i="1" dirty="0"/>
              <a:t>, </a:t>
            </a:r>
            <a:r>
              <a:rPr lang="en-US" sz="1600" i="1" dirty="0" err="1"/>
              <a:t>roca</a:t>
            </a:r>
            <a:r>
              <a:rPr lang="en-US" sz="1600" i="1" dirty="0"/>
              <a:t> </a:t>
            </a:r>
            <a:r>
              <a:rPr lang="en-US" sz="1600" i="1" dirty="0" err="1"/>
              <a:t>mía</a:t>
            </a:r>
            <a:r>
              <a:rPr lang="en-US" sz="1600" i="1" dirty="0"/>
              <a:t> y </a:t>
            </a:r>
            <a:r>
              <a:rPr lang="en-US" sz="1600" i="1" dirty="0" err="1"/>
              <a:t>redentor</a:t>
            </a:r>
            <a:r>
              <a:rPr lang="en-US" sz="1600" i="1" dirty="0"/>
              <a:t> </a:t>
            </a:r>
            <a:r>
              <a:rPr lang="en-US" sz="1600" i="1" dirty="0" err="1"/>
              <a:t>mío</a:t>
            </a:r>
            <a:r>
              <a:rPr lang="en-US" sz="1600" i="1" dirty="0"/>
              <a:t>.” (Salmo 19:14, NVI)</a:t>
            </a:r>
            <a:endParaRPr sz="400" i="1" dirty="0"/>
          </a:p>
          <a:p>
            <a:pPr marL="457200" lvl="1" indent="0">
              <a:buNone/>
            </a:pPr>
            <a:endParaRPr sz="800" i="1" dirty="0"/>
          </a:p>
          <a:p>
            <a:pPr lvl="2" indent="-361950">
              <a:buSzPts val="2100"/>
              <a:buChar char="●"/>
            </a:pPr>
            <a:r>
              <a:rPr lang="en-US" sz="2000" b="1" dirty="0" err="1"/>
              <a:t>Propóngase</a:t>
            </a:r>
            <a:r>
              <a:rPr lang="en-US" sz="2000" b="1" dirty="0"/>
              <a:t> </a:t>
            </a:r>
            <a:r>
              <a:rPr lang="en-US" sz="2000" b="1" dirty="0" err="1"/>
              <a:t>estar</a:t>
            </a:r>
            <a:r>
              <a:rPr lang="en-US" sz="2000" b="1" dirty="0"/>
              <a:t> </a:t>
            </a:r>
            <a:r>
              <a:rPr lang="en-US" sz="2000" b="1" dirty="0" err="1"/>
              <a:t>completamente</a:t>
            </a:r>
            <a:r>
              <a:rPr lang="en-US" sz="2000" b="1" dirty="0"/>
              <a:t> </a:t>
            </a:r>
            <a:r>
              <a:rPr lang="en-US" sz="2000" b="1" dirty="0" err="1"/>
              <a:t>dedicado</a:t>
            </a:r>
            <a:r>
              <a:rPr lang="en-US" sz="2000" b="1" dirty="0"/>
              <a:t> a Dios.</a:t>
            </a:r>
            <a:endParaRPr sz="2000" b="1" dirty="0"/>
          </a:p>
          <a:p>
            <a:pPr lvl="1" indent="0">
              <a:buNone/>
            </a:pPr>
            <a:endParaRPr sz="800" b="1" dirty="0"/>
          </a:p>
          <a:p>
            <a:pPr lvl="1" indent="-355600">
              <a:buClr>
                <a:srgbClr val="C41F31"/>
              </a:buClr>
              <a:buSzPct val="150000"/>
              <a:buFont typeface="Arial" panose="020B0604020202020204" pitchFamily="34" charset="0"/>
              <a:buChar char="•"/>
            </a:pPr>
            <a:r>
              <a:rPr lang="en-US" sz="2000" b="1" i="1" dirty="0"/>
              <a:t>La </a:t>
            </a:r>
            <a:r>
              <a:rPr lang="en-US" sz="2000" b="1" i="1" dirty="0" err="1"/>
              <a:t>pasión</a:t>
            </a:r>
            <a:r>
              <a:rPr lang="en-US" sz="2000" b="1" i="1" dirty="0"/>
              <a:t> es </a:t>
            </a:r>
            <a:r>
              <a:rPr lang="en-US" sz="2000" b="1" i="1" dirty="0" err="1"/>
              <a:t>el</a:t>
            </a:r>
            <a:r>
              <a:rPr lang="en-US" sz="2000" b="1" i="1" dirty="0"/>
              <a:t> </a:t>
            </a:r>
            <a:r>
              <a:rPr lang="en-US" sz="2000" b="1" i="1" dirty="0" err="1"/>
              <a:t>lugar</a:t>
            </a:r>
            <a:r>
              <a:rPr lang="en-US" sz="2000" b="1" i="1" dirty="0"/>
              <a:t> de </a:t>
            </a:r>
            <a:r>
              <a:rPr lang="en-US" sz="2000" b="1" i="1" dirty="0" err="1"/>
              <a:t>nacimiento</a:t>
            </a:r>
            <a:r>
              <a:rPr lang="en-US" sz="2000" b="1" i="1" dirty="0"/>
              <a:t> de la </a:t>
            </a:r>
            <a:r>
              <a:rPr lang="en-US" sz="2000" b="1" i="1" dirty="0" err="1"/>
              <a:t>visión</a:t>
            </a:r>
            <a:r>
              <a:rPr lang="en-US" sz="2000" b="1" i="1" dirty="0"/>
              <a:t>.</a:t>
            </a:r>
            <a:endParaRPr sz="2000" b="1" i="1" dirty="0"/>
          </a:p>
          <a:p>
            <a:pPr lvl="1" indent="0">
              <a:buNone/>
            </a:pPr>
            <a:endParaRPr sz="800" b="1" i="1" dirty="0"/>
          </a:p>
          <a:p>
            <a:pPr lvl="2" indent="-355600">
              <a:buSzPct val="150000"/>
              <a:buFont typeface="Arial" panose="020B0604020202020204" pitchFamily="34" charset="0"/>
              <a:buChar char="•"/>
            </a:pPr>
            <a:r>
              <a:rPr lang="en-US" sz="2000" dirty="0" err="1"/>
              <a:t>Tómese</a:t>
            </a:r>
            <a:r>
              <a:rPr lang="en-US" sz="2000" dirty="0"/>
              <a:t> un </a:t>
            </a:r>
            <a:r>
              <a:rPr lang="en-US" sz="2000" dirty="0" err="1"/>
              <a:t>tiempo</a:t>
            </a:r>
            <a:r>
              <a:rPr lang="en-US" sz="2000" dirty="0"/>
              <a:t> </a:t>
            </a:r>
            <a:r>
              <a:rPr lang="en-US" sz="2000" dirty="0" err="1"/>
              <a:t>alejado</a:t>
            </a:r>
            <a:r>
              <a:rPr lang="en-US" sz="2000" dirty="0"/>
              <a:t> del </a:t>
            </a:r>
            <a:r>
              <a:rPr lang="en-US" sz="2000" dirty="0" err="1"/>
              <a:t>ministerio</a:t>
            </a:r>
            <a:r>
              <a:rPr lang="en-US" sz="2000" dirty="0"/>
              <a:t>. </a:t>
            </a:r>
            <a:r>
              <a:rPr lang="en-US" sz="2000" dirty="0" err="1"/>
              <a:t>Encuentra</a:t>
            </a:r>
            <a:r>
              <a:rPr lang="en-US" sz="2000" dirty="0"/>
              <a:t> un </a:t>
            </a:r>
            <a:r>
              <a:rPr lang="en-US" sz="2000" dirty="0" err="1"/>
              <a:t>lugar</a:t>
            </a:r>
            <a:r>
              <a:rPr lang="en-US" sz="2000" dirty="0"/>
              <a:t> a </a:t>
            </a:r>
            <a:r>
              <a:rPr lang="en-US" sz="2000" dirty="0" err="1"/>
              <a:t>solas</a:t>
            </a:r>
            <a:r>
              <a:rPr lang="en-US" sz="2000" dirty="0"/>
              <a:t> con Dios y </a:t>
            </a:r>
            <a:r>
              <a:rPr lang="en-US" sz="2000" dirty="0" err="1"/>
              <a:t>reza</a:t>
            </a:r>
            <a:r>
              <a:rPr lang="en-US" sz="2000" dirty="0"/>
              <a:t> hasta que </a:t>
            </a:r>
            <a:r>
              <a:rPr lang="en-US" sz="2000" dirty="0" err="1"/>
              <a:t>el</a:t>
            </a:r>
            <a:r>
              <a:rPr lang="en-US" sz="2000" dirty="0"/>
              <a:t> </a:t>
            </a:r>
            <a:r>
              <a:rPr lang="en-US" sz="2000" dirty="0" err="1"/>
              <a:t>fuego</a:t>
            </a:r>
            <a:r>
              <a:rPr lang="en-US" sz="2000" dirty="0"/>
              <a:t> </a:t>
            </a:r>
            <a:r>
              <a:rPr lang="en-US" sz="2000" dirty="0" err="1"/>
              <a:t>caiga</a:t>
            </a:r>
            <a:r>
              <a:rPr lang="en-US" sz="2000" dirty="0"/>
              <a:t> </a:t>
            </a:r>
            <a:r>
              <a:rPr lang="en-US" sz="2000" dirty="0" err="1"/>
              <a:t>sobre</a:t>
            </a:r>
            <a:r>
              <a:rPr lang="en-US" sz="2000" dirty="0"/>
              <a:t> </a:t>
            </a:r>
            <a:r>
              <a:rPr lang="en-US" sz="2000" dirty="0" err="1"/>
              <a:t>tu</a:t>
            </a:r>
            <a:r>
              <a:rPr lang="en-US" sz="2000" dirty="0"/>
              <a:t> alma y </a:t>
            </a:r>
            <a:r>
              <a:rPr lang="en-US" sz="2000" dirty="0" err="1"/>
              <a:t>encuentres</a:t>
            </a:r>
            <a:r>
              <a:rPr lang="en-US" sz="2000" dirty="0"/>
              <a:t> </a:t>
            </a:r>
            <a:r>
              <a:rPr lang="en-US" sz="2000" dirty="0" err="1"/>
              <a:t>tu</a:t>
            </a:r>
            <a:r>
              <a:rPr lang="en-US" sz="2000" dirty="0"/>
              <a:t> </a:t>
            </a:r>
            <a:r>
              <a:rPr lang="en-US" sz="2000" dirty="0" err="1"/>
              <a:t>pasión</a:t>
            </a:r>
            <a:r>
              <a:rPr lang="en-US" sz="2000" dirty="0"/>
              <a:t>.</a:t>
            </a:r>
            <a:endParaRPr sz="2000" dirty="0"/>
          </a:p>
        </p:txBody>
      </p:sp>
      <p:pic>
        <p:nvPicPr>
          <p:cNvPr id="5" name="officeArt object" descr="*">
            <a:extLst>
              <a:ext uri="{FF2B5EF4-FFF2-40B4-BE49-F238E27FC236}">
                <a16:creationId xmlns:a16="http://schemas.microsoft.com/office/drawing/2014/main" id="{C25ECC61-631E-6AEC-AEBB-A9A9F4D7433F}"/>
              </a:ext>
            </a:extLst>
          </p:cNvPr>
          <p:cNvPicPr/>
          <p:nvPr/>
        </p:nvPicPr>
        <p:blipFill>
          <a:blip r:embed="rId3"/>
          <a:stretch>
            <a:fillRect/>
          </a:stretch>
        </p:blipFill>
        <p:spPr>
          <a:xfrm>
            <a:off x="972911" y="1482695"/>
            <a:ext cx="378761" cy="156782"/>
          </a:xfrm>
          <a:prstGeom prst="rect">
            <a:avLst/>
          </a:prstGeom>
          <a:ln w="12700" cap="flat">
            <a:noFill/>
            <a:miter lim="400000"/>
          </a:ln>
          <a:effectLst/>
        </p:spPr>
      </p:pic>
      <p:sp>
        <p:nvSpPr>
          <p:cNvPr id="6" name="Google Shape;102;g10a52b2144b_0_86">
            <a:extLst>
              <a:ext uri="{FF2B5EF4-FFF2-40B4-BE49-F238E27FC236}">
                <a16:creationId xmlns:a16="http://schemas.microsoft.com/office/drawing/2014/main" id="{DFDE9A34-447A-A92A-FD40-073664417C2A}"/>
              </a:ext>
            </a:extLst>
          </p:cNvPr>
          <p:cNvSpPr txBox="1">
            <a:spLocks/>
          </p:cNvSpPr>
          <p:nvPr/>
        </p:nvSpPr>
        <p:spPr>
          <a:xfrm>
            <a:off x="298939" y="6101689"/>
            <a:ext cx="4273061" cy="400069"/>
          </a:xfrm>
          <a:prstGeom prst="rect">
            <a:avLst/>
          </a:prstGeom>
          <a:noFill/>
          <a:ln>
            <a:noFill/>
          </a:ln>
        </p:spPr>
        <p:txBody>
          <a:bodyPr spcFirstLastPara="1" wrap="square" lIns="91425" tIns="45700" rIns="91425" bIns="45700" anchor="ctr" anchorCtr="0">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pPr algn="l"/>
            <a:r>
              <a:rPr lang="en-US" sz="2000" b="1" dirty="0">
                <a:solidFill>
                  <a:srgbClr val="C41F31"/>
                </a:solidFill>
                <a:latin typeface="Arial Black" panose="020B0A04020102020204" pitchFamily="34" charset="0"/>
              </a:rPr>
              <a:t>FORMACIÓN DE CARÁCTER</a:t>
            </a:r>
          </a:p>
        </p:txBody>
      </p:sp>
      <p:pic>
        <p:nvPicPr>
          <p:cNvPr id="7" name="Picture 6" descr="Text, logo, company name&#10;&#10;Description automatically generated">
            <a:extLst>
              <a:ext uri="{FF2B5EF4-FFF2-40B4-BE49-F238E27FC236}">
                <a16:creationId xmlns:a16="http://schemas.microsoft.com/office/drawing/2014/main" id="{B7EB2642-97FD-2EBD-0E56-796F8FA897ED}"/>
              </a:ext>
            </a:extLst>
          </p:cNvPr>
          <p:cNvPicPr>
            <a:picLocks noChangeAspect="1"/>
          </p:cNvPicPr>
          <p:nvPr/>
        </p:nvPicPr>
        <p:blipFill>
          <a:blip r:embed="rId4"/>
          <a:stretch>
            <a:fillRect/>
          </a:stretch>
        </p:blipFill>
        <p:spPr>
          <a:xfrm>
            <a:off x="7936878" y="5616900"/>
            <a:ext cx="1042644" cy="1110605"/>
          </a:xfrm>
          <a:prstGeom prst="rect">
            <a:avLst/>
          </a:prstGeom>
        </p:spPr>
      </p:pic>
      <p:cxnSp>
        <p:nvCxnSpPr>
          <p:cNvPr id="8" name="Straight Connector 7">
            <a:extLst>
              <a:ext uri="{FF2B5EF4-FFF2-40B4-BE49-F238E27FC236}">
                <a16:creationId xmlns:a16="http://schemas.microsoft.com/office/drawing/2014/main" id="{6FD0D66A-FC0D-36C8-E4ED-B2880472B0A3}"/>
              </a:ext>
            </a:extLst>
          </p:cNvPr>
          <p:cNvCxnSpPr>
            <a:cxnSpLocks/>
          </p:cNvCxnSpPr>
          <p:nvPr/>
        </p:nvCxnSpPr>
        <p:spPr>
          <a:xfrm>
            <a:off x="4281854" y="6294037"/>
            <a:ext cx="3472960" cy="0"/>
          </a:xfrm>
          <a:prstGeom prst="line">
            <a:avLst/>
          </a:prstGeom>
          <a:ln w="19050">
            <a:solidFill>
              <a:srgbClr val="C41F31"/>
            </a:solidFill>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g10a2a4cf63c_1_218"/>
          <p:cNvSpPr txBox="1">
            <a:spLocks noGrp="1"/>
          </p:cNvSpPr>
          <p:nvPr>
            <p:ph type="title"/>
          </p:nvPr>
        </p:nvSpPr>
        <p:spPr>
          <a:xfrm>
            <a:off x="457200" y="222497"/>
            <a:ext cx="8229600" cy="1077178"/>
          </a:xfrm>
          <a:prstGeom prst="rect">
            <a:avLst/>
          </a:prstGeom>
        </p:spPr>
        <p:txBody>
          <a:bodyPr spcFirstLastPara="1" wrap="square" lIns="91425" tIns="45700" rIns="91425" bIns="45700" anchor="ctr" anchorCtr="0">
            <a:spAutoFit/>
          </a:bodyPr>
          <a:lstStyle/>
          <a:p>
            <a:pPr marL="0" lvl="0" indent="0" algn="ctr" rtl="0">
              <a:spcBef>
                <a:spcPts val="0"/>
              </a:spcBef>
              <a:spcAft>
                <a:spcPts val="0"/>
              </a:spcAft>
              <a:buNone/>
            </a:pPr>
            <a:r>
              <a:rPr lang="en-US" sz="3200" b="1" dirty="0">
                <a:latin typeface="Arial Black" panose="020B0A04020102020204" pitchFamily="34" charset="0"/>
              </a:rPr>
              <a:t>PARTE SEIS </a:t>
            </a:r>
            <a:endParaRPr sz="3200" b="1" dirty="0">
              <a:latin typeface="Arial Black" panose="020B0A04020102020204" pitchFamily="34" charset="0"/>
            </a:endParaRPr>
          </a:p>
          <a:p>
            <a:pPr marL="0" lvl="0" indent="0" algn="ctr" rtl="0">
              <a:spcBef>
                <a:spcPts val="0"/>
              </a:spcBef>
              <a:spcAft>
                <a:spcPts val="0"/>
              </a:spcAft>
              <a:buNone/>
            </a:pPr>
            <a:r>
              <a:rPr lang="en-US" sz="3200" b="1" dirty="0" err="1">
                <a:latin typeface="Arial Black" panose="020B0A04020102020204" pitchFamily="34" charset="0"/>
              </a:rPr>
              <a:t>Reto</a:t>
            </a:r>
            <a:r>
              <a:rPr lang="en-US" sz="3200" b="1" dirty="0">
                <a:latin typeface="Arial Black" panose="020B0A04020102020204" pitchFamily="34" charset="0"/>
              </a:rPr>
              <a:t> #6 - </a:t>
            </a:r>
            <a:r>
              <a:rPr lang="en-US" sz="3200" b="1" dirty="0" err="1">
                <a:latin typeface="Arial Black" panose="020B0A04020102020204" pitchFamily="34" charset="0"/>
              </a:rPr>
              <a:t>Pasión</a:t>
            </a:r>
            <a:endParaRPr sz="3200" b="1" dirty="0">
              <a:latin typeface="Arial Black" panose="020B0A04020102020204" pitchFamily="34" charset="0"/>
            </a:endParaRPr>
          </a:p>
        </p:txBody>
      </p:sp>
      <p:sp>
        <p:nvSpPr>
          <p:cNvPr id="404" name="Google Shape;404;g10a2a4cf63c_1_218"/>
          <p:cNvSpPr txBox="1">
            <a:spLocks noGrp="1"/>
          </p:cNvSpPr>
          <p:nvPr>
            <p:ph type="body" idx="1"/>
          </p:nvPr>
        </p:nvSpPr>
        <p:spPr>
          <a:xfrm>
            <a:off x="457200" y="1290750"/>
            <a:ext cx="8229600" cy="3477835"/>
          </a:xfrm>
          <a:prstGeom prst="rect">
            <a:avLst/>
          </a:prstGeom>
        </p:spPr>
        <p:txBody>
          <a:bodyPr spcFirstLastPara="1" wrap="square" lIns="91425" tIns="45700" rIns="91425" bIns="45700" anchor="t" anchorCtr="0">
            <a:spAutoFit/>
          </a:bodyPr>
          <a:lstStyle/>
          <a:p>
            <a:pPr marL="457200" lvl="1" indent="0">
              <a:buNone/>
            </a:pPr>
            <a:r>
              <a:rPr lang="en-US" sz="1700" b="1" i="1" dirty="0"/>
              <a:t>	</a:t>
            </a:r>
            <a:r>
              <a:rPr lang="en-US" sz="2000" b="1" i="1" dirty="0">
                <a:solidFill>
                  <a:srgbClr val="C41F31"/>
                </a:solidFill>
              </a:rPr>
              <a:t>Clave Uno: </a:t>
            </a:r>
            <a:r>
              <a:rPr lang="en-US" sz="2000" b="1" i="1" dirty="0" err="1">
                <a:solidFill>
                  <a:srgbClr val="C41F31"/>
                </a:solidFill>
              </a:rPr>
              <a:t>Principios</a:t>
            </a:r>
            <a:r>
              <a:rPr lang="en-US" sz="2000" b="1" i="1" dirty="0">
                <a:solidFill>
                  <a:srgbClr val="C41F31"/>
                </a:solidFill>
              </a:rPr>
              <a:t> de la </a:t>
            </a:r>
            <a:r>
              <a:rPr lang="en-US" sz="2000" b="1" i="1" dirty="0" err="1">
                <a:solidFill>
                  <a:srgbClr val="C41F31"/>
                </a:solidFill>
              </a:rPr>
              <a:t>Pasión</a:t>
            </a:r>
            <a:endParaRPr sz="2000" b="1" i="1" dirty="0">
              <a:solidFill>
                <a:srgbClr val="C41F31"/>
              </a:solidFill>
            </a:endParaRPr>
          </a:p>
          <a:p>
            <a:pPr marL="457200" lvl="1" indent="0">
              <a:buNone/>
            </a:pPr>
            <a:endParaRPr sz="800" b="1" i="1" dirty="0"/>
          </a:p>
          <a:p>
            <a:pPr lvl="1" indent="-361950">
              <a:buClr>
                <a:srgbClr val="C41F31"/>
              </a:buClr>
              <a:buSzPct val="150000"/>
              <a:buFont typeface="Arial" panose="020B0604020202020204" pitchFamily="34" charset="0"/>
              <a:buChar char="•"/>
            </a:pPr>
            <a:r>
              <a:rPr lang="en-US" sz="2000" b="1" dirty="0"/>
              <a:t>La </a:t>
            </a:r>
            <a:r>
              <a:rPr lang="en-US" sz="2000" b="1" dirty="0" err="1"/>
              <a:t>pasión</a:t>
            </a:r>
            <a:r>
              <a:rPr lang="en-US" sz="2000" b="1" dirty="0"/>
              <a:t> </a:t>
            </a:r>
            <a:r>
              <a:rPr lang="en-US" sz="2000" b="1" dirty="0" err="1"/>
              <a:t>convierte</a:t>
            </a:r>
            <a:r>
              <a:rPr lang="en-US" sz="2000" b="1" dirty="0"/>
              <a:t> a </a:t>
            </a:r>
            <a:r>
              <a:rPr lang="en-US" sz="2000" b="1" dirty="0" err="1"/>
              <a:t>los</a:t>
            </a:r>
            <a:r>
              <a:rPr lang="en-US" sz="2000" b="1" dirty="0"/>
              <a:t> </a:t>
            </a:r>
            <a:r>
              <a:rPr lang="en-US" sz="2000" b="1" dirty="0" err="1"/>
              <a:t>soñadores</a:t>
            </a:r>
            <a:r>
              <a:rPr lang="en-US" sz="2000" b="1" dirty="0"/>
              <a:t> </a:t>
            </a:r>
            <a:r>
              <a:rPr lang="en-US" sz="2000" b="1" dirty="0" err="1"/>
              <a:t>en</a:t>
            </a:r>
            <a:r>
              <a:rPr lang="en-US" sz="2000" b="1" dirty="0"/>
              <a:t> </a:t>
            </a:r>
            <a:r>
              <a:rPr lang="en-US" sz="2000" b="1" dirty="0" err="1"/>
              <a:t>hacedores</a:t>
            </a:r>
            <a:r>
              <a:rPr lang="en-US" sz="2000" b="1" dirty="0"/>
              <a:t>.</a:t>
            </a:r>
            <a:endParaRPr sz="2000" b="1" dirty="0"/>
          </a:p>
          <a:p>
            <a:pPr lvl="1" indent="0">
              <a:buNone/>
            </a:pPr>
            <a:endParaRPr sz="800" b="1" dirty="0"/>
          </a:p>
          <a:p>
            <a:pPr lvl="2" indent="-361950">
              <a:buSzPct val="150000"/>
              <a:buFont typeface="Arial" panose="020B0604020202020204" pitchFamily="34" charset="0"/>
              <a:buChar char="•"/>
            </a:pPr>
            <a:r>
              <a:rPr lang="en-US" sz="2000" dirty="0"/>
              <a:t>Los </a:t>
            </a:r>
            <a:r>
              <a:rPr lang="en-US" sz="2000" dirty="0" err="1"/>
              <a:t>líderes</a:t>
            </a:r>
            <a:r>
              <a:rPr lang="en-US" sz="2000" dirty="0"/>
              <a:t> </a:t>
            </a:r>
            <a:r>
              <a:rPr lang="en-US" sz="2000" dirty="0" err="1"/>
              <a:t>apasionados</a:t>
            </a:r>
            <a:r>
              <a:rPr lang="en-US" sz="2000" dirty="0"/>
              <a:t> </a:t>
            </a:r>
            <a:r>
              <a:rPr lang="en-US" sz="2000" dirty="0" err="1"/>
              <a:t>quieren</a:t>
            </a:r>
            <a:r>
              <a:rPr lang="en-US" sz="2000" dirty="0"/>
              <a:t> </a:t>
            </a:r>
            <a:r>
              <a:rPr lang="en-US" sz="2000" dirty="0" err="1"/>
              <a:t>llevar</a:t>
            </a:r>
            <a:r>
              <a:rPr lang="en-US" sz="2000" dirty="0"/>
              <a:t> algo hasta </a:t>
            </a:r>
            <a:r>
              <a:rPr lang="en-US" sz="2000" dirty="0" err="1"/>
              <a:t>el</a:t>
            </a:r>
            <a:r>
              <a:rPr lang="en-US" sz="2000" dirty="0"/>
              <a:t> final.</a:t>
            </a:r>
            <a:endParaRPr sz="2000" dirty="0"/>
          </a:p>
          <a:p>
            <a:pPr marL="1543050" lvl="1" indent="-171450">
              <a:buSzPct val="150000"/>
              <a:buFont typeface="Arial" panose="020B0604020202020204" pitchFamily="34" charset="0"/>
              <a:buChar char="•"/>
            </a:pPr>
            <a:endParaRPr sz="800" dirty="0"/>
          </a:p>
          <a:p>
            <a:pPr lvl="2" indent="0">
              <a:buNone/>
            </a:pPr>
            <a:r>
              <a:rPr lang="en-US" sz="1600" i="1" dirty="0"/>
              <a:t>"Pero </a:t>
            </a:r>
            <a:r>
              <a:rPr lang="en-US" sz="1600" i="1" dirty="0" err="1"/>
              <a:t>el</a:t>
            </a:r>
            <a:r>
              <a:rPr lang="en-US" sz="1600" i="1" dirty="0"/>
              <a:t> que persevere hasta </a:t>
            </a:r>
            <a:r>
              <a:rPr lang="en-US" sz="1600" i="1" dirty="0" err="1"/>
              <a:t>el</a:t>
            </a:r>
            <a:r>
              <a:rPr lang="en-US" sz="1600" i="1" dirty="0"/>
              <a:t> fin, </a:t>
            </a:r>
            <a:r>
              <a:rPr lang="en-US" sz="1600" i="1" dirty="0" err="1"/>
              <a:t>éste</a:t>
            </a:r>
            <a:r>
              <a:rPr lang="en-US" sz="1600" i="1" dirty="0"/>
              <a:t> </a:t>
            </a:r>
            <a:r>
              <a:rPr lang="en-US" sz="1600" i="1" dirty="0" err="1"/>
              <a:t>será</a:t>
            </a:r>
            <a:r>
              <a:rPr lang="en-US" sz="1600" i="1" dirty="0"/>
              <a:t> salvo".</a:t>
            </a:r>
            <a:endParaRPr sz="1600" i="1" dirty="0"/>
          </a:p>
          <a:p>
            <a:pPr lvl="2" indent="0">
              <a:buNone/>
            </a:pPr>
            <a:r>
              <a:rPr lang="en-US" sz="1600" i="1" dirty="0"/>
              <a:t>(Mateo 24:13, KJV)</a:t>
            </a:r>
            <a:endParaRPr sz="1600" i="1" dirty="0"/>
          </a:p>
          <a:p>
            <a:pPr lvl="1" indent="0">
              <a:buNone/>
            </a:pPr>
            <a:endParaRPr sz="800" i="1" dirty="0"/>
          </a:p>
          <a:p>
            <a:pPr lvl="2" indent="-361950">
              <a:buSzPct val="150000"/>
              <a:buFont typeface="Arial" panose="020B0604020202020204" pitchFamily="34" charset="0"/>
              <a:buChar char="•"/>
            </a:pPr>
            <a:r>
              <a:rPr lang="en-US" sz="2000" dirty="0" err="1"/>
              <a:t>Confía</a:t>
            </a:r>
            <a:r>
              <a:rPr lang="en-US" sz="2000" dirty="0"/>
              <a:t> </a:t>
            </a:r>
            <a:r>
              <a:rPr lang="en-US" sz="2000" dirty="0" err="1"/>
              <a:t>en</a:t>
            </a:r>
            <a:r>
              <a:rPr lang="en-US" sz="2000" dirty="0"/>
              <a:t> Dios para </a:t>
            </a:r>
            <a:r>
              <a:rPr lang="en-US" sz="2000" dirty="0" err="1"/>
              <a:t>convertir</a:t>
            </a:r>
            <a:r>
              <a:rPr lang="en-US" sz="2000" dirty="0"/>
              <a:t> </a:t>
            </a:r>
            <a:r>
              <a:rPr lang="en-US" sz="2000" dirty="0" err="1"/>
              <a:t>tus</a:t>
            </a:r>
            <a:r>
              <a:rPr lang="en-US" sz="2000" dirty="0"/>
              <a:t> </a:t>
            </a:r>
            <a:r>
              <a:rPr lang="en-US" sz="2000" dirty="0" err="1"/>
              <a:t>sueños</a:t>
            </a:r>
            <a:r>
              <a:rPr lang="en-US" sz="2000" dirty="0"/>
              <a:t> </a:t>
            </a:r>
            <a:r>
              <a:rPr lang="en-US" sz="2000" dirty="0" err="1"/>
              <a:t>en</a:t>
            </a:r>
            <a:r>
              <a:rPr lang="en-US" sz="2000" dirty="0"/>
              <a:t> </a:t>
            </a:r>
            <a:r>
              <a:rPr lang="en-US" sz="2000" dirty="0" err="1"/>
              <a:t>victorias</a:t>
            </a:r>
            <a:r>
              <a:rPr lang="en-US" sz="2000" dirty="0"/>
              <a:t>.</a:t>
            </a:r>
            <a:endParaRPr sz="2000" dirty="0"/>
          </a:p>
          <a:p>
            <a:pPr marL="1371600" lvl="1" indent="0">
              <a:buNone/>
            </a:pPr>
            <a:endParaRPr sz="800" dirty="0"/>
          </a:p>
          <a:p>
            <a:pPr lvl="1" indent="-361950">
              <a:buClr>
                <a:srgbClr val="C41F31"/>
              </a:buClr>
              <a:buSzPct val="150000"/>
              <a:buFont typeface="Arial" panose="020B0604020202020204" pitchFamily="34" charset="0"/>
              <a:buChar char="•"/>
            </a:pPr>
            <a:r>
              <a:rPr lang="en-US" sz="2000" b="1" dirty="0"/>
              <a:t>La </a:t>
            </a:r>
            <a:r>
              <a:rPr lang="en-US" sz="2000" b="1" dirty="0" err="1"/>
              <a:t>pasión</a:t>
            </a:r>
            <a:r>
              <a:rPr lang="en-US" sz="2000" b="1" dirty="0"/>
              <a:t> </a:t>
            </a:r>
            <a:r>
              <a:rPr lang="en-US" sz="2000" b="1" dirty="0" err="1"/>
              <a:t>asegura</a:t>
            </a:r>
            <a:r>
              <a:rPr lang="en-US" sz="2000" b="1" dirty="0"/>
              <a:t> la </a:t>
            </a:r>
            <a:r>
              <a:rPr lang="en-US" sz="2000" b="1" dirty="0" err="1"/>
              <a:t>resolución</a:t>
            </a:r>
            <a:r>
              <a:rPr lang="en-US" sz="2000" b="1" dirty="0"/>
              <a:t>.</a:t>
            </a:r>
            <a:endParaRPr sz="2000" b="1" dirty="0"/>
          </a:p>
        </p:txBody>
      </p:sp>
      <p:pic>
        <p:nvPicPr>
          <p:cNvPr id="5" name="officeArt object" descr="*">
            <a:extLst>
              <a:ext uri="{FF2B5EF4-FFF2-40B4-BE49-F238E27FC236}">
                <a16:creationId xmlns:a16="http://schemas.microsoft.com/office/drawing/2014/main" id="{0AF5A85A-F9AF-82AA-8CFA-CF5E89BABE87}"/>
              </a:ext>
            </a:extLst>
          </p:cNvPr>
          <p:cNvPicPr/>
          <p:nvPr/>
        </p:nvPicPr>
        <p:blipFill>
          <a:blip r:embed="rId3"/>
          <a:stretch>
            <a:fillRect/>
          </a:stretch>
        </p:blipFill>
        <p:spPr>
          <a:xfrm>
            <a:off x="981703" y="1488659"/>
            <a:ext cx="378761" cy="156782"/>
          </a:xfrm>
          <a:prstGeom prst="rect">
            <a:avLst/>
          </a:prstGeom>
          <a:ln w="12700" cap="flat">
            <a:noFill/>
            <a:miter lim="400000"/>
          </a:ln>
          <a:effectLst/>
        </p:spPr>
      </p:pic>
      <p:sp>
        <p:nvSpPr>
          <p:cNvPr id="6" name="Google Shape;102;g10a52b2144b_0_86">
            <a:extLst>
              <a:ext uri="{FF2B5EF4-FFF2-40B4-BE49-F238E27FC236}">
                <a16:creationId xmlns:a16="http://schemas.microsoft.com/office/drawing/2014/main" id="{F1EAA1E4-EC1D-7A07-90FA-C57519B691ED}"/>
              </a:ext>
            </a:extLst>
          </p:cNvPr>
          <p:cNvSpPr txBox="1">
            <a:spLocks/>
          </p:cNvSpPr>
          <p:nvPr/>
        </p:nvSpPr>
        <p:spPr>
          <a:xfrm>
            <a:off x="298939" y="6101689"/>
            <a:ext cx="4273061" cy="400069"/>
          </a:xfrm>
          <a:prstGeom prst="rect">
            <a:avLst/>
          </a:prstGeom>
          <a:noFill/>
          <a:ln>
            <a:noFill/>
          </a:ln>
        </p:spPr>
        <p:txBody>
          <a:bodyPr spcFirstLastPara="1" wrap="square" lIns="91425" tIns="45700" rIns="91425" bIns="45700" anchor="ctr" anchorCtr="0">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pPr algn="l"/>
            <a:r>
              <a:rPr lang="en-US" sz="2000" b="1" dirty="0">
                <a:solidFill>
                  <a:srgbClr val="C41F31"/>
                </a:solidFill>
                <a:latin typeface="Arial Black" panose="020B0A04020102020204" pitchFamily="34" charset="0"/>
              </a:rPr>
              <a:t>FORMACIÓN DE CARÁCTER</a:t>
            </a:r>
          </a:p>
        </p:txBody>
      </p:sp>
      <p:pic>
        <p:nvPicPr>
          <p:cNvPr id="7" name="Picture 6" descr="Text, logo, company name&#10;&#10;Description automatically generated">
            <a:extLst>
              <a:ext uri="{FF2B5EF4-FFF2-40B4-BE49-F238E27FC236}">
                <a16:creationId xmlns:a16="http://schemas.microsoft.com/office/drawing/2014/main" id="{5911FF64-F49E-E596-50FE-72352B5DDCEF}"/>
              </a:ext>
            </a:extLst>
          </p:cNvPr>
          <p:cNvPicPr>
            <a:picLocks noChangeAspect="1"/>
          </p:cNvPicPr>
          <p:nvPr/>
        </p:nvPicPr>
        <p:blipFill>
          <a:blip r:embed="rId4"/>
          <a:stretch>
            <a:fillRect/>
          </a:stretch>
        </p:blipFill>
        <p:spPr>
          <a:xfrm>
            <a:off x="7936878" y="5616900"/>
            <a:ext cx="1042644" cy="1110605"/>
          </a:xfrm>
          <a:prstGeom prst="rect">
            <a:avLst/>
          </a:prstGeom>
        </p:spPr>
      </p:pic>
      <p:cxnSp>
        <p:nvCxnSpPr>
          <p:cNvPr id="8" name="Straight Connector 7">
            <a:extLst>
              <a:ext uri="{FF2B5EF4-FFF2-40B4-BE49-F238E27FC236}">
                <a16:creationId xmlns:a16="http://schemas.microsoft.com/office/drawing/2014/main" id="{CD26F3D9-936D-9708-B38D-0BC568AB8B4D}"/>
              </a:ext>
            </a:extLst>
          </p:cNvPr>
          <p:cNvCxnSpPr>
            <a:cxnSpLocks/>
          </p:cNvCxnSpPr>
          <p:nvPr/>
        </p:nvCxnSpPr>
        <p:spPr>
          <a:xfrm>
            <a:off x="4281854" y="6294037"/>
            <a:ext cx="3472960" cy="0"/>
          </a:xfrm>
          <a:prstGeom prst="line">
            <a:avLst/>
          </a:prstGeom>
          <a:ln w="19050">
            <a:solidFill>
              <a:srgbClr val="C41F31"/>
            </a:solidFill>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g10a2a4cf63c_1_224"/>
          <p:cNvSpPr txBox="1">
            <a:spLocks noGrp="1"/>
          </p:cNvSpPr>
          <p:nvPr>
            <p:ph type="title"/>
          </p:nvPr>
        </p:nvSpPr>
        <p:spPr>
          <a:xfrm>
            <a:off x="457200" y="160942"/>
            <a:ext cx="8229600" cy="1200288"/>
          </a:xfrm>
          <a:prstGeom prst="rect">
            <a:avLst/>
          </a:prstGeom>
        </p:spPr>
        <p:txBody>
          <a:bodyPr spcFirstLastPara="1" wrap="square" lIns="91425" tIns="45700" rIns="91425" bIns="45700" anchor="ctr" anchorCtr="0">
            <a:spAutoFit/>
          </a:bodyPr>
          <a:lstStyle/>
          <a:p>
            <a:pPr marL="0" lvl="0" indent="0" algn="ctr" rtl="0">
              <a:spcBef>
                <a:spcPts val="0"/>
              </a:spcBef>
              <a:spcAft>
                <a:spcPts val="0"/>
              </a:spcAft>
              <a:buNone/>
            </a:pPr>
            <a:r>
              <a:rPr lang="en-US" sz="3600" b="1" dirty="0">
                <a:latin typeface="Arial Black" panose="020B0A04020102020204" pitchFamily="34" charset="0"/>
              </a:rPr>
              <a:t>PARTE SEIS </a:t>
            </a:r>
            <a:endParaRPr sz="3600" b="1" dirty="0">
              <a:latin typeface="Arial Black" panose="020B0A04020102020204" pitchFamily="34" charset="0"/>
            </a:endParaRPr>
          </a:p>
          <a:p>
            <a:pPr marL="0" lvl="0" indent="0" algn="ctr" rtl="0">
              <a:spcBef>
                <a:spcPts val="0"/>
              </a:spcBef>
              <a:spcAft>
                <a:spcPts val="0"/>
              </a:spcAft>
              <a:buNone/>
            </a:pPr>
            <a:r>
              <a:rPr lang="en-US" sz="3600" b="1" dirty="0" err="1">
                <a:latin typeface="Arial Black" panose="020B0A04020102020204" pitchFamily="34" charset="0"/>
              </a:rPr>
              <a:t>Reto</a:t>
            </a:r>
            <a:r>
              <a:rPr lang="en-US" sz="3600" b="1" dirty="0">
                <a:latin typeface="Arial Black" panose="020B0A04020102020204" pitchFamily="34" charset="0"/>
              </a:rPr>
              <a:t> #6 - </a:t>
            </a:r>
            <a:r>
              <a:rPr lang="en-US" sz="3600" b="1" dirty="0" err="1">
                <a:latin typeface="Arial Black" panose="020B0A04020102020204" pitchFamily="34" charset="0"/>
              </a:rPr>
              <a:t>Pasión</a:t>
            </a:r>
            <a:endParaRPr sz="3600" b="1" dirty="0">
              <a:latin typeface="Arial Black" panose="020B0A04020102020204" pitchFamily="34" charset="0"/>
            </a:endParaRPr>
          </a:p>
        </p:txBody>
      </p:sp>
      <p:sp>
        <p:nvSpPr>
          <p:cNvPr id="417" name="Google Shape;417;g10a2a4cf63c_1_224"/>
          <p:cNvSpPr txBox="1">
            <a:spLocks noGrp="1"/>
          </p:cNvSpPr>
          <p:nvPr>
            <p:ph type="body" idx="1"/>
          </p:nvPr>
        </p:nvSpPr>
        <p:spPr>
          <a:xfrm>
            <a:off x="457200" y="1615475"/>
            <a:ext cx="8229600" cy="3262391"/>
          </a:xfrm>
          <a:prstGeom prst="rect">
            <a:avLst/>
          </a:prstGeom>
        </p:spPr>
        <p:txBody>
          <a:bodyPr spcFirstLastPara="1" wrap="square" lIns="91425" tIns="45700" rIns="91425" bIns="45700" anchor="t" anchorCtr="0">
            <a:spAutoFit/>
          </a:bodyPr>
          <a:lstStyle/>
          <a:p>
            <a:pPr marL="457200" lvl="1" indent="0">
              <a:buNone/>
            </a:pPr>
            <a:r>
              <a:rPr lang="en-US" sz="2000" b="1" i="1" dirty="0"/>
              <a:t>	</a:t>
            </a:r>
            <a:r>
              <a:rPr lang="en-US" sz="2000" b="1" i="1" dirty="0">
                <a:solidFill>
                  <a:srgbClr val="C41F31"/>
                </a:solidFill>
              </a:rPr>
              <a:t>Clave Uno: </a:t>
            </a:r>
            <a:r>
              <a:rPr lang="en-US" sz="2000" b="1" i="1" dirty="0" err="1">
                <a:solidFill>
                  <a:srgbClr val="C41F31"/>
                </a:solidFill>
              </a:rPr>
              <a:t>Principios</a:t>
            </a:r>
            <a:r>
              <a:rPr lang="en-US" sz="2000" b="1" i="1" dirty="0">
                <a:solidFill>
                  <a:srgbClr val="C41F31"/>
                </a:solidFill>
              </a:rPr>
              <a:t> de la </a:t>
            </a:r>
            <a:r>
              <a:rPr lang="en-US" sz="2000" b="1" i="1" dirty="0" err="1">
                <a:solidFill>
                  <a:srgbClr val="C41F31"/>
                </a:solidFill>
              </a:rPr>
              <a:t>Pasión</a:t>
            </a:r>
            <a:endParaRPr sz="2000" b="1" i="1" dirty="0">
              <a:solidFill>
                <a:srgbClr val="C41F31"/>
              </a:solidFill>
            </a:endParaRPr>
          </a:p>
          <a:p>
            <a:pPr marL="457200" lvl="1" indent="0">
              <a:buNone/>
            </a:pPr>
            <a:endParaRPr sz="800" b="1" i="1" dirty="0"/>
          </a:p>
          <a:p>
            <a:pPr marL="552450" lvl="1" indent="0">
              <a:buSzPts val="2100"/>
              <a:buNone/>
            </a:pPr>
            <a:r>
              <a:rPr lang="en-US" sz="2000" b="1" dirty="0" err="1"/>
              <a:t>Efecto</a:t>
            </a:r>
            <a:r>
              <a:rPr lang="en-US" sz="2000" b="1" dirty="0"/>
              <a:t>: </a:t>
            </a:r>
            <a:endParaRPr sz="2000" b="1" dirty="0"/>
          </a:p>
          <a:p>
            <a:pPr lvl="1" indent="0">
              <a:buNone/>
            </a:pPr>
            <a:endParaRPr sz="800" b="1" dirty="0"/>
          </a:p>
          <a:p>
            <a:pPr lvl="2" indent="-361950">
              <a:buSzPct val="150000"/>
              <a:buFont typeface="Arial" panose="020B0604020202020204" pitchFamily="34" charset="0"/>
              <a:buChar char="•"/>
            </a:pPr>
            <a:r>
              <a:rPr lang="en-US" sz="2000" dirty="0"/>
              <a:t>¿</a:t>
            </a:r>
            <a:r>
              <a:rPr lang="en-US" sz="2000" dirty="0" err="1"/>
              <a:t>Cómo</a:t>
            </a:r>
            <a:r>
              <a:rPr lang="en-US" sz="2000" dirty="0"/>
              <a:t> </a:t>
            </a:r>
            <a:r>
              <a:rPr lang="en-US" sz="2000" dirty="0" err="1"/>
              <a:t>describiría</a:t>
            </a:r>
            <a:r>
              <a:rPr lang="en-US" sz="2000" dirty="0"/>
              <a:t> </a:t>
            </a:r>
            <a:r>
              <a:rPr lang="en-US" sz="2000" dirty="0" err="1"/>
              <a:t>su</a:t>
            </a:r>
            <a:r>
              <a:rPr lang="en-US" sz="2000" dirty="0"/>
              <a:t> </a:t>
            </a:r>
            <a:r>
              <a:rPr lang="en-US" sz="2000" dirty="0" err="1"/>
              <a:t>pasión</a:t>
            </a:r>
            <a:r>
              <a:rPr lang="en-US" sz="2000" dirty="0"/>
              <a:t> </a:t>
            </a:r>
            <a:r>
              <a:rPr lang="en-US" sz="2000" dirty="0" err="1"/>
              <a:t>por</a:t>
            </a:r>
            <a:r>
              <a:rPr lang="en-US" sz="2000" dirty="0"/>
              <a:t> </a:t>
            </a:r>
            <a:r>
              <a:rPr lang="en-US" sz="2000" dirty="0" err="1"/>
              <a:t>ministrar</a:t>
            </a:r>
            <a:r>
              <a:rPr lang="en-US" sz="2000" dirty="0"/>
              <a:t> a las personas </a:t>
            </a:r>
            <a:r>
              <a:rPr lang="en-US" sz="2000" dirty="0" err="1"/>
              <a:t>en</a:t>
            </a:r>
            <a:r>
              <a:rPr lang="en-US" sz="2000" dirty="0"/>
              <a:t> </a:t>
            </a:r>
            <a:r>
              <a:rPr lang="en-US" sz="2000" dirty="0" err="1"/>
              <a:t>este</a:t>
            </a:r>
            <a:r>
              <a:rPr lang="en-US" sz="2000" dirty="0"/>
              <a:t> </a:t>
            </a:r>
            <a:r>
              <a:rPr lang="en-US" sz="2000" dirty="0" err="1"/>
              <a:t>momento</a:t>
            </a:r>
            <a:r>
              <a:rPr lang="en-US" sz="2000" dirty="0"/>
              <a:t>? </a:t>
            </a:r>
            <a:endParaRPr sz="2000" dirty="0"/>
          </a:p>
          <a:p>
            <a:pPr marL="1714500" lvl="1">
              <a:buSzPct val="150000"/>
              <a:buFont typeface="Arial" panose="020B0604020202020204" pitchFamily="34" charset="0"/>
              <a:buChar char="•"/>
            </a:pPr>
            <a:endParaRPr sz="2000" dirty="0"/>
          </a:p>
          <a:p>
            <a:pPr lvl="2" indent="-361950">
              <a:buSzPct val="150000"/>
              <a:buFont typeface="Arial" panose="020B0604020202020204" pitchFamily="34" charset="0"/>
              <a:buChar char="•"/>
            </a:pPr>
            <a:r>
              <a:rPr lang="en-US" sz="2000" dirty="0"/>
              <a:t>¿</a:t>
            </a:r>
            <a:r>
              <a:rPr lang="en-US" sz="2000" dirty="0" err="1"/>
              <a:t>Cómo</a:t>
            </a:r>
            <a:r>
              <a:rPr lang="en-US" sz="2000" dirty="0"/>
              <a:t> </a:t>
            </a:r>
            <a:r>
              <a:rPr lang="en-US" sz="2000" dirty="0" err="1"/>
              <a:t>describiría</a:t>
            </a:r>
            <a:r>
              <a:rPr lang="en-US" sz="2000" dirty="0"/>
              <a:t> </a:t>
            </a:r>
            <a:r>
              <a:rPr lang="en-US" sz="2000" dirty="0" err="1"/>
              <a:t>su</a:t>
            </a:r>
            <a:r>
              <a:rPr lang="en-US" sz="2000" dirty="0"/>
              <a:t> </a:t>
            </a:r>
            <a:r>
              <a:rPr lang="en-US" sz="2000" dirty="0" err="1"/>
              <a:t>pasión</a:t>
            </a:r>
            <a:r>
              <a:rPr lang="en-US" sz="2000" dirty="0"/>
              <a:t> </a:t>
            </a:r>
            <a:r>
              <a:rPr lang="en-US" sz="2000" dirty="0" err="1"/>
              <a:t>por</a:t>
            </a:r>
            <a:r>
              <a:rPr lang="en-US" sz="2000" dirty="0"/>
              <a:t> </a:t>
            </a:r>
            <a:r>
              <a:rPr lang="en-US" sz="2000" dirty="0" err="1"/>
              <a:t>su</a:t>
            </a:r>
            <a:r>
              <a:rPr lang="en-US" sz="2000" dirty="0"/>
              <a:t> </a:t>
            </a:r>
            <a:r>
              <a:rPr lang="en-US" sz="2000" dirty="0" err="1"/>
              <a:t>visión</a:t>
            </a:r>
            <a:r>
              <a:rPr lang="en-US" sz="2000" dirty="0"/>
              <a:t>? </a:t>
            </a:r>
            <a:endParaRPr sz="2000" dirty="0"/>
          </a:p>
          <a:p>
            <a:pPr marL="1714500" lvl="1">
              <a:buSzPct val="150000"/>
              <a:buFont typeface="Arial" panose="020B0604020202020204" pitchFamily="34" charset="0"/>
              <a:buChar char="•"/>
            </a:pPr>
            <a:endParaRPr sz="2000" dirty="0"/>
          </a:p>
          <a:p>
            <a:pPr lvl="2" indent="-361950">
              <a:buSzPct val="150000"/>
              <a:buFont typeface="Arial" panose="020B0604020202020204" pitchFamily="34" charset="0"/>
              <a:buChar char="•"/>
            </a:pPr>
            <a:r>
              <a:rPr lang="en-US" sz="2000" dirty="0"/>
              <a:t>¿</a:t>
            </a:r>
            <a:r>
              <a:rPr lang="en-US" sz="2000" dirty="0" err="1"/>
              <a:t>Cómo</a:t>
            </a:r>
            <a:r>
              <a:rPr lang="en-US" sz="2000" dirty="0"/>
              <a:t> </a:t>
            </a:r>
            <a:r>
              <a:rPr lang="en-US" sz="2000" dirty="0" err="1"/>
              <a:t>describiría</a:t>
            </a:r>
            <a:r>
              <a:rPr lang="en-US" sz="2000" dirty="0"/>
              <a:t> </a:t>
            </a:r>
            <a:r>
              <a:rPr lang="en-US" sz="2000" dirty="0" err="1"/>
              <a:t>su</a:t>
            </a:r>
            <a:r>
              <a:rPr lang="en-US" sz="2000" dirty="0"/>
              <a:t> </a:t>
            </a:r>
            <a:r>
              <a:rPr lang="en-US" sz="2000" dirty="0" err="1"/>
              <a:t>determinación</a:t>
            </a:r>
            <a:r>
              <a:rPr lang="en-US" sz="2000" dirty="0"/>
              <a:t> </a:t>
            </a:r>
            <a:r>
              <a:rPr lang="en-US" sz="2000" dirty="0" err="1"/>
              <a:t>en</a:t>
            </a:r>
            <a:r>
              <a:rPr lang="en-US" sz="2000" dirty="0"/>
              <a:t> </a:t>
            </a:r>
            <a:r>
              <a:rPr lang="en-US" sz="2000" dirty="0" err="1"/>
              <a:t>situaciones</a:t>
            </a:r>
            <a:r>
              <a:rPr lang="en-US" sz="2000" dirty="0"/>
              <a:t> </a:t>
            </a:r>
            <a:r>
              <a:rPr lang="en-US" sz="2000" dirty="0" err="1"/>
              <a:t>difíciles</a:t>
            </a:r>
            <a:r>
              <a:rPr lang="en-US" sz="2000" dirty="0"/>
              <a:t>?</a:t>
            </a:r>
            <a:endParaRPr sz="2000" dirty="0"/>
          </a:p>
        </p:txBody>
      </p:sp>
      <p:pic>
        <p:nvPicPr>
          <p:cNvPr id="5" name="officeArt object" descr="*">
            <a:extLst>
              <a:ext uri="{FF2B5EF4-FFF2-40B4-BE49-F238E27FC236}">
                <a16:creationId xmlns:a16="http://schemas.microsoft.com/office/drawing/2014/main" id="{80C29184-A6D0-9950-D4F7-1FB749463FDD}"/>
              </a:ext>
            </a:extLst>
          </p:cNvPr>
          <p:cNvPicPr/>
          <p:nvPr/>
        </p:nvPicPr>
        <p:blipFill>
          <a:blip r:embed="rId3"/>
          <a:stretch>
            <a:fillRect/>
          </a:stretch>
        </p:blipFill>
        <p:spPr>
          <a:xfrm>
            <a:off x="964119" y="1793206"/>
            <a:ext cx="378761" cy="156782"/>
          </a:xfrm>
          <a:prstGeom prst="rect">
            <a:avLst/>
          </a:prstGeom>
          <a:ln w="12700" cap="flat">
            <a:noFill/>
            <a:miter lim="400000"/>
          </a:ln>
          <a:effectLst/>
        </p:spPr>
      </p:pic>
      <p:sp>
        <p:nvSpPr>
          <p:cNvPr id="6" name="Google Shape;102;g10a52b2144b_0_86">
            <a:extLst>
              <a:ext uri="{FF2B5EF4-FFF2-40B4-BE49-F238E27FC236}">
                <a16:creationId xmlns:a16="http://schemas.microsoft.com/office/drawing/2014/main" id="{9B264C71-8090-F625-5B42-5F67737919B2}"/>
              </a:ext>
            </a:extLst>
          </p:cNvPr>
          <p:cNvSpPr txBox="1">
            <a:spLocks/>
          </p:cNvSpPr>
          <p:nvPr/>
        </p:nvSpPr>
        <p:spPr>
          <a:xfrm>
            <a:off x="298939" y="6101689"/>
            <a:ext cx="4273061" cy="400069"/>
          </a:xfrm>
          <a:prstGeom prst="rect">
            <a:avLst/>
          </a:prstGeom>
          <a:noFill/>
          <a:ln>
            <a:noFill/>
          </a:ln>
        </p:spPr>
        <p:txBody>
          <a:bodyPr spcFirstLastPara="1" wrap="square" lIns="91425" tIns="45700" rIns="91425" bIns="45700" anchor="ctr" anchorCtr="0">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pPr algn="l"/>
            <a:r>
              <a:rPr lang="en-US" sz="2000" b="1" dirty="0">
                <a:solidFill>
                  <a:srgbClr val="C41F31"/>
                </a:solidFill>
                <a:latin typeface="Arial Black" panose="020B0A04020102020204" pitchFamily="34" charset="0"/>
              </a:rPr>
              <a:t>FORMACIÓN DE CARÁCTER</a:t>
            </a:r>
          </a:p>
        </p:txBody>
      </p:sp>
      <p:pic>
        <p:nvPicPr>
          <p:cNvPr id="7" name="Picture 6" descr="Text, logo, company name&#10;&#10;Description automatically generated">
            <a:extLst>
              <a:ext uri="{FF2B5EF4-FFF2-40B4-BE49-F238E27FC236}">
                <a16:creationId xmlns:a16="http://schemas.microsoft.com/office/drawing/2014/main" id="{0BDC4064-8DAD-4ADD-8BE7-FF60086DB18C}"/>
              </a:ext>
            </a:extLst>
          </p:cNvPr>
          <p:cNvPicPr>
            <a:picLocks noChangeAspect="1"/>
          </p:cNvPicPr>
          <p:nvPr/>
        </p:nvPicPr>
        <p:blipFill>
          <a:blip r:embed="rId4"/>
          <a:stretch>
            <a:fillRect/>
          </a:stretch>
        </p:blipFill>
        <p:spPr>
          <a:xfrm>
            <a:off x="7936878" y="5616900"/>
            <a:ext cx="1042644" cy="1110605"/>
          </a:xfrm>
          <a:prstGeom prst="rect">
            <a:avLst/>
          </a:prstGeom>
        </p:spPr>
      </p:pic>
      <p:cxnSp>
        <p:nvCxnSpPr>
          <p:cNvPr id="8" name="Straight Connector 7">
            <a:extLst>
              <a:ext uri="{FF2B5EF4-FFF2-40B4-BE49-F238E27FC236}">
                <a16:creationId xmlns:a16="http://schemas.microsoft.com/office/drawing/2014/main" id="{924C29C8-135B-0E4C-14E0-D2E967FABAAE}"/>
              </a:ext>
            </a:extLst>
          </p:cNvPr>
          <p:cNvCxnSpPr>
            <a:cxnSpLocks/>
          </p:cNvCxnSpPr>
          <p:nvPr/>
        </p:nvCxnSpPr>
        <p:spPr>
          <a:xfrm>
            <a:off x="4281854" y="6294037"/>
            <a:ext cx="3472960" cy="0"/>
          </a:xfrm>
          <a:prstGeom prst="line">
            <a:avLst/>
          </a:prstGeom>
          <a:ln w="19050">
            <a:solidFill>
              <a:srgbClr val="C41F31"/>
            </a:solidFill>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pic>
        <p:nvPicPr>
          <p:cNvPr id="423" name="Google Shape;423;p27"/>
          <p:cNvPicPr preferRelativeResize="0"/>
          <p:nvPr/>
        </p:nvPicPr>
        <p:blipFill>
          <a:blip r:embed="rId3"/>
          <a:srcRect/>
          <a:stretch/>
        </p:blipFill>
        <p:spPr>
          <a:xfrm>
            <a:off x="4855" y="0"/>
            <a:ext cx="9134289" cy="685641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10a2a4cf63c_1_19"/>
          <p:cNvSpPr txBox="1">
            <a:spLocks noGrp="1"/>
          </p:cNvSpPr>
          <p:nvPr>
            <p:ph type="ctrTitle"/>
          </p:nvPr>
        </p:nvSpPr>
        <p:spPr>
          <a:xfrm>
            <a:off x="780625" y="511704"/>
            <a:ext cx="7772400" cy="1477287"/>
          </a:xfrm>
          <a:prstGeom prst="rect">
            <a:avLst/>
          </a:prstGeom>
        </p:spPr>
        <p:txBody>
          <a:bodyPr spcFirstLastPara="1" wrap="square" lIns="91425" tIns="45700" rIns="91425" bIns="45700" anchor="ctr" anchorCtr="0">
            <a:spAutoFit/>
          </a:bodyPr>
          <a:lstStyle/>
          <a:p>
            <a:pPr marL="0" lvl="0" indent="0" algn="ctr" rtl="0">
              <a:spcBef>
                <a:spcPts val="0"/>
              </a:spcBef>
              <a:spcAft>
                <a:spcPts val="0"/>
              </a:spcAft>
              <a:buNone/>
            </a:pPr>
            <a:r>
              <a:rPr lang="en-US" sz="4500" b="1" dirty="0">
                <a:latin typeface="Arial Black" panose="020B0A04020102020204" pitchFamily="34" charset="0"/>
              </a:rPr>
              <a:t>PARTE UNO</a:t>
            </a:r>
            <a:endParaRPr sz="4500" b="1" dirty="0">
              <a:latin typeface="Arial Black" panose="020B0A04020102020204" pitchFamily="34" charset="0"/>
            </a:endParaRPr>
          </a:p>
          <a:p>
            <a:pPr marL="0" lvl="0" indent="0" algn="ctr" rtl="0">
              <a:spcBef>
                <a:spcPts val="0"/>
              </a:spcBef>
              <a:spcAft>
                <a:spcPts val="0"/>
              </a:spcAft>
              <a:buNone/>
            </a:pPr>
            <a:r>
              <a:rPr lang="en-US" sz="4500" b="1" dirty="0" err="1">
                <a:latin typeface="Arial Black" panose="020B0A04020102020204" pitchFamily="34" charset="0"/>
              </a:rPr>
              <a:t>Reto</a:t>
            </a:r>
            <a:r>
              <a:rPr lang="en-US" sz="4500" b="1" dirty="0">
                <a:latin typeface="Arial Black" panose="020B0A04020102020204" pitchFamily="34" charset="0"/>
              </a:rPr>
              <a:t> #1 - </a:t>
            </a:r>
            <a:r>
              <a:rPr lang="en-US" sz="4500" b="1" dirty="0" err="1">
                <a:latin typeface="Arial Black" panose="020B0A04020102020204" pitchFamily="34" charset="0"/>
              </a:rPr>
              <a:t>Valentía</a:t>
            </a:r>
            <a:endParaRPr sz="4500" b="1" dirty="0">
              <a:latin typeface="Arial Black" panose="020B0A04020102020204" pitchFamily="34" charset="0"/>
            </a:endParaRPr>
          </a:p>
        </p:txBody>
      </p:sp>
      <p:sp>
        <p:nvSpPr>
          <p:cNvPr id="116" name="Google Shape;116;g10a2a4cf63c_1_19"/>
          <p:cNvSpPr txBox="1">
            <a:spLocks noGrp="1"/>
          </p:cNvSpPr>
          <p:nvPr>
            <p:ph type="subTitle" idx="1"/>
          </p:nvPr>
        </p:nvSpPr>
        <p:spPr>
          <a:xfrm>
            <a:off x="1038175" y="2448798"/>
            <a:ext cx="7257300" cy="2862900"/>
          </a:xfrm>
          <a:prstGeom prst="rect">
            <a:avLst/>
          </a:prstGeom>
        </p:spPr>
        <p:txBody>
          <a:bodyPr spcFirstLastPara="1" wrap="square" lIns="91425" tIns="45700" rIns="91425" bIns="45700" anchor="t" anchorCtr="0">
            <a:spAutoFit/>
          </a:bodyPr>
          <a:lstStyle/>
          <a:p>
            <a:pPr marL="0" lvl="0" indent="0" algn="l" rtl="0">
              <a:lnSpc>
                <a:spcPct val="100000"/>
              </a:lnSpc>
              <a:spcBef>
                <a:spcPts val="0"/>
              </a:spcBef>
              <a:spcAft>
                <a:spcPts val="0"/>
              </a:spcAft>
              <a:buNone/>
            </a:pPr>
            <a:r>
              <a:rPr lang="en-US" sz="1800" dirty="0">
                <a:solidFill>
                  <a:schemeClr val="dk1"/>
                </a:solidFill>
              </a:rPr>
              <a:t>Ya </a:t>
            </a:r>
            <a:r>
              <a:rPr lang="en-US" sz="1800" dirty="0" err="1">
                <a:solidFill>
                  <a:schemeClr val="dk1"/>
                </a:solidFill>
              </a:rPr>
              <a:t>han</a:t>
            </a:r>
            <a:r>
              <a:rPr lang="en-US" sz="1800" dirty="0">
                <a:solidFill>
                  <a:schemeClr val="dk1"/>
                </a:solidFill>
              </a:rPr>
              <a:t> </a:t>
            </a:r>
            <a:r>
              <a:rPr lang="en-US" sz="1800" dirty="0" err="1">
                <a:solidFill>
                  <a:schemeClr val="dk1"/>
                </a:solidFill>
              </a:rPr>
              <a:t>pasado</a:t>
            </a:r>
            <a:r>
              <a:rPr lang="en-US" sz="1800" dirty="0">
                <a:solidFill>
                  <a:schemeClr val="dk1"/>
                </a:solidFill>
              </a:rPr>
              <a:t> </a:t>
            </a:r>
            <a:r>
              <a:rPr lang="en-US" sz="1800" dirty="0" err="1">
                <a:solidFill>
                  <a:schemeClr val="dk1"/>
                </a:solidFill>
              </a:rPr>
              <a:t>cuarenta</a:t>
            </a:r>
            <a:r>
              <a:rPr lang="en-US" sz="1800" dirty="0">
                <a:solidFill>
                  <a:schemeClr val="dk1"/>
                </a:solidFill>
              </a:rPr>
              <a:t> y </a:t>
            </a:r>
            <a:r>
              <a:rPr lang="en-US" sz="1800" dirty="0" err="1">
                <a:solidFill>
                  <a:schemeClr val="dk1"/>
                </a:solidFill>
              </a:rPr>
              <a:t>cinco</a:t>
            </a:r>
            <a:r>
              <a:rPr lang="en-US" sz="1800" dirty="0">
                <a:solidFill>
                  <a:schemeClr val="dk1"/>
                </a:solidFill>
              </a:rPr>
              <a:t> </a:t>
            </a:r>
            <a:r>
              <a:rPr lang="en-US" sz="1800" dirty="0" err="1">
                <a:solidFill>
                  <a:schemeClr val="dk1"/>
                </a:solidFill>
              </a:rPr>
              <a:t>años</a:t>
            </a:r>
            <a:r>
              <a:rPr lang="en-US" sz="1800" dirty="0">
                <a:solidFill>
                  <a:schemeClr val="dk1"/>
                </a:solidFill>
              </a:rPr>
              <a:t> </a:t>
            </a:r>
            <a:r>
              <a:rPr lang="en-US" sz="1800" dirty="0" err="1">
                <a:solidFill>
                  <a:schemeClr val="dk1"/>
                </a:solidFill>
              </a:rPr>
              <a:t>desde</a:t>
            </a:r>
            <a:r>
              <a:rPr lang="en-US" sz="1800" dirty="0">
                <a:solidFill>
                  <a:schemeClr val="dk1"/>
                </a:solidFill>
              </a:rPr>
              <a:t> que </a:t>
            </a:r>
            <a:r>
              <a:rPr lang="en-US" sz="1800" dirty="0" err="1">
                <a:solidFill>
                  <a:schemeClr val="dk1"/>
                </a:solidFill>
              </a:rPr>
              <a:t>el</a:t>
            </a:r>
            <a:r>
              <a:rPr lang="en-US" sz="1800" dirty="0">
                <a:solidFill>
                  <a:schemeClr val="dk1"/>
                </a:solidFill>
              </a:rPr>
              <a:t> </a:t>
            </a:r>
            <a:r>
              <a:rPr lang="en-US" sz="1800" dirty="0" err="1">
                <a:solidFill>
                  <a:schemeClr val="dk1"/>
                </a:solidFill>
              </a:rPr>
              <a:t>Señor</a:t>
            </a:r>
            <a:r>
              <a:rPr lang="en-US" sz="1800" dirty="0">
                <a:solidFill>
                  <a:schemeClr val="dk1"/>
                </a:solidFill>
              </a:rPr>
              <a:t> </a:t>
            </a:r>
            <a:r>
              <a:rPr lang="en-US" sz="1800" dirty="0" err="1">
                <a:solidFill>
                  <a:schemeClr val="dk1"/>
                </a:solidFill>
              </a:rPr>
              <a:t>hizo</a:t>
            </a:r>
            <a:r>
              <a:rPr lang="en-US" sz="1800" dirty="0">
                <a:solidFill>
                  <a:schemeClr val="dk1"/>
                </a:solidFill>
              </a:rPr>
              <a:t> la </a:t>
            </a:r>
            <a:r>
              <a:rPr lang="en-US" sz="1800" dirty="0" err="1">
                <a:solidFill>
                  <a:schemeClr val="dk1"/>
                </a:solidFill>
              </a:rPr>
              <a:t>promesa</a:t>
            </a:r>
            <a:r>
              <a:rPr lang="en-US" sz="1800" dirty="0">
                <a:solidFill>
                  <a:schemeClr val="dk1"/>
                </a:solidFill>
              </a:rPr>
              <a:t> </a:t>
            </a:r>
            <a:r>
              <a:rPr lang="en-US" sz="1800" dirty="0" err="1">
                <a:solidFill>
                  <a:schemeClr val="dk1"/>
                </a:solidFill>
              </a:rPr>
              <a:t>por</a:t>
            </a:r>
            <a:r>
              <a:rPr lang="en-US" sz="1800" dirty="0">
                <a:solidFill>
                  <a:schemeClr val="dk1"/>
                </a:solidFill>
              </a:rPr>
              <a:t> medio de </a:t>
            </a:r>
            <a:r>
              <a:rPr lang="en-US" sz="1800" dirty="0" err="1">
                <a:solidFill>
                  <a:schemeClr val="dk1"/>
                </a:solidFill>
              </a:rPr>
              <a:t>Moisés</a:t>
            </a:r>
            <a:r>
              <a:rPr lang="en-US" sz="1800" dirty="0">
                <a:solidFill>
                  <a:schemeClr val="dk1"/>
                </a:solidFill>
              </a:rPr>
              <a:t>, </a:t>
            </a:r>
            <a:r>
              <a:rPr lang="en-US" sz="1800" dirty="0" err="1">
                <a:solidFill>
                  <a:schemeClr val="dk1"/>
                </a:solidFill>
              </a:rPr>
              <a:t>mientras</a:t>
            </a:r>
            <a:r>
              <a:rPr lang="en-US" sz="1800" dirty="0">
                <a:solidFill>
                  <a:schemeClr val="dk1"/>
                </a:solidFill>
              </a:rPr>
              <a:t> Israel </a:t>
            </a:r>
            <a:r>
              <a:rPr lang="en-US" sz="1800" dirty="0" err="1">
                <a:solidFill>
                  <a:schemeClr val="dk1"/>
                </a:solidFill>
              </a:rPr>
              <a:t>peregrinaba</a:t>
            </a:r>
            <a:r>
              <a:rPr lang="en-US" sz="1800" dirty="0">
                <a:solidFill>
                  <a:schemeClr val="dk1"/>
                </a:solidFill>
              </a:rPr>
              <a:t> </a:t>
            </a:r>
            <a:r>
              <a:rPr lang="en-US" sz="1800" dirty="0" err="1">
                <a:solidFill>
                  <a:schemeClr val="dk1"/>
                </a:solidFill>
              </a:rPr>
              <a:t>por</a:t>
            </a:r>
            <a:r>
              <a:rPr lang="en-US" sz="1800" dirty="0">
                <a:solidFill>
                  <a:schemeClr val="dk1"/>
                </a:solidFill>
              </a:rPr>
              <a:t> </a:t>
            </a:r>
            <a:r>
              <a:rPr lang="en-US" sz="1800" dirty="0" err="1">
                <a:solidFill>
                  <a:schemeClr val="dk1"/>
                </a:solidFill>
              </a:rPr>
              <a:t>el</a:t>
            </a:r>
            <a:r>
              <a:rPr lang="en-US" sz="1800" dirty="0">
                <a:solidFill>
                  <a:schemeClr val="dk1"/>
                </a:solidFill>
              </a:rPr>
              <a:t> </a:t>
            </a:r>
            <a:r>
              <a:rPr lang="en-US" sz="1800" dirty="0" err="1">
                <a:solidFill>
                  <a:schemeClr val="dk1"/>
                </a:solidFill>
              </a:rPr>
              <a:t>desierto</a:t>
            </a:r>
            <a:r>
              <a:rPr lang="en-US" sz="1800" dirty="0">
                <a:solidFill>
                  <a:schemeClr val="dk1"/>
                </a:solidFill>
              </a:rPr>
              <a:t>; </a:t>
            </a:r>
            <a:r>
              <a:rPr lang="en-US" sz="1800" dirty="0" err="1">
                <a:solidFill>
                  <a:schemeClr val="dk1"/>
                </a:solidFill>
              </a:rPr>
              <a:t>aquí</a:t>
            </a:r>
            <a:r>
              <a:rPr lang="en-US" sz="1800" dirty="0">
                <a:solidFill>
                  <a:schemeClr val="dk1"/>
                </a:solidFill>
              </a:rPr>
              <a:t> </a:t>
            </a:r>
            <a:r>
              <a:rPr lang="en-US" sz="1800" dirty="0" err="1">
                <a:solidFill>
                  <a:schemeClr val="dk1"/>
                </a:solidFill>
              </a:rPr>
              <a:t>estoy</a:t>
            </a:r>
            <a:r>
              <a:rPr lang="en-US" sz="1800" dirty="0">
                <a:solidFill>
                  <a:schemeClr val="dk1"/>
                </a:solidFill>
              </a:rPr>
              <a:t> </a:t>
            </a:r>
            <a:r>
              <a:rPr lang="en-US" sz="1800" dirty="0" err="1">
                <a:solidFill>
                  <a:schemeClr val="dk1"/>
                </a:solidFill>
              </a:rPr>
              <a:t>este</a:t>
            </a:r>
            <a:r>
              <a:rPr lang="en-US" sz="1800" dirty="0">
                <a:solidFill>
                  <a:schemeClr val="dk1"/>
                </a:solidFill>
              </a:rPr>
              <a:t> día con mis </a:t>
            </a:r>
            <a:r>
              <a:rPr lang="en-US" sz="1800" dirty="0" err="1">
                <a:solidFill>
                  <a:schemeClr val="dk1"/>
                </a:solidFill>
              </a:rPr>
              <a:t>ochenta</a:t>
            </a:r>
            <a:r>
              <a:rPr lang="en-US" sz="1800" dirty="0">
                <a:solidFill>
                  <a:schemeClr val="dk1"/>
                </a:solidFill>
              </a:rPr>
              <a:t> y </a:t>
            </a:r>
            <a:r>
              <a:rPr lang="en-US" sz="1800" dirty="0" err="1">
                <a:solidFill>
                  <a:schemeClr val="dk1"/>
                </a:solidFill>
              </a:rPr>
              <a:t>cinco</a:t>
            </a:r>
            <a:r>
              <a:rPr lang="en-US" sz="1800" dirty="0">
                <a:solidFill>
                  <a:schemeClr val="dk1"/>
                </a:solidFill>
              </a:rPr>
              <a:t> </a:t>
            </a:r>
            <a:r>
              <a:rPr lang="en-US" sz="1800" dirty="0" err="1">
                <a:solidFill>
                  <a:schemeClr val="dk1"/>
                </a:solidFill>
              </a:rPr>
              <a:t>años</a:t>
            </a:r>
            <a:r>
              <a:rPr lang="en-US" sz="1800" dirty="0">
                <a:solidFill>
                  <a:schemeClr val="dk1"/>
                </a:solidFill>
              </a:rPr>
              <a:t>: ¡</a:t>
            </a:r>
            <a:r>
              <a:rPr lang="en-US" sz="1800" dirty="0" err="1">
                <a:solidFill>
                  <a:schemeClr val="dk1"/>
                </a:solidFill>
              </a:rPr>
              <a:t>el</a:t>
            </a:r>
            <a:r>
              <a:rPr lang="en-US" sz="1800" dirty="0">
                <a:solidFill>
                  <a:schemeClr val="dk1"/>
                </a:solidFill>
              </a:rPr>
              <a:t> </a:t>
            </a:r>
            <a:r>
              <a:rPr lang="en-US" sz="1800" dirty="0" err="1">
                <a:solidFill>
                  <a:schemeClr val="dk1"/>
                </a:solidFill>
              </a:rPr>
              <a:t>Señor</a:t>
            </a:r>
            <a:r>
              <a:rPr lang="en-US" sz="1800" dirty="0">
                <a:solidFill>
                  <a:schemeClr val="dk1"/>
                </a:solidFill>
              </a:rPr>
              <a:t> me ha </a:t>
            </a:r>
            <a:r>
              <a:rPr lang="en-US" sz="1800" dirty="0" err="1">
                <a:solidFill>
                  <a:schemeClr val="dk1"/>
                </a:solidFill>
              </a:rPr>
              <a:t>mantenido</a:t>
            </a:r>
            <a:r>
              <a:rPr lang="en-US" sz="1800" dirty="0">
                <a:solidFill>
                  <a:schemeClr val="dk1"/>
                </a:solidFill>
              </a:rPr>
              <a:t> con </a:t>
            </a:r>
            <a:r>
              <a:rPr lang="en-US" sz="1800" dirty="0" err="1">
                <a:solidFill>
                  <a:schemeClr val="dk1"/>
                </a:solidFill>
              </a:rPr>
              <a:t>vida</a:t>
            </a:r>
            <a:r>
              <a:rPr lang="en-US" sz="1800" dirty="0">
                <a:solidFill>
                  <a:schemeClr val="dk1"/>
                </a:solidFill>
              </a:rPr>
              <a:t>! 11 Y </a:t>
            </a:r>
            <a:r>
              <a:rPr lang="en-US" sz="1800" dirty="0" err="1">
                <a:solidFill>
                  <a:schemeClr val="dk1"/>
                </a:solidFill>
              </a:rPr>
              <a:t>todavía</a:t>
            </a:r>
            <a:r>
              <a:rPr lang="en-US" sz="1800" dirty="0">
                <a:solidFill>
                  <a:schemeClr val="dk1"/>
                </a:solidFill>
              </a:rPr>
              <a:t> </a:t>
            </a:r>
            <a:r>
              <a:rPr lang="en-US" sz="1800" dirty="0" err="1">
                <a:solidFill>
                  <a:schemeClr val="dk1"/>
                </a:solidFill>
              </a:rPr>
              <a:t>mantengo</a:t>
            </a:r>
            <a:r>
              <a:rPr lang="en-US" sz="1800" dirty="0">
                <a:solidFill>
                  <a:schemeClr val="dk1"/>
                </a:solidFill>
              </a:rPr>
              <a:t> la </a:t>
            </a:r>
            <a:r>
              <a:rPr lang="en-US" sz="1800" dirty="0" err="1">
                <a:solidFill>
                  <a:schemeClr val="dk1"/>
                </a:solidFill>
              </a:rPr>
              <a:t>misma</a:t>
            </a:r>
            <a:r>
              <a:rPr lang="en-US" sz="1800" dirty="0">
                <a:solidFill>
                  <a:schemeClr val="dk1"/>
                </a:solidFill>
              </a:rPr>
              <a:t> </a:t>
            </a:r>
            <a:r>
              <a:rPr lang="en-US" sz="1800" dirty="0" err="1">
                <a:solidFill>
                  <a:schemeClr val="dk1"/>
                </a:solidFill>
              </a:rPr>
              <a:t>fortaleza</a:t>
            </a:r>
            <a:r>
              <a:rPr lang="en-US" sz="1800" dirty="0">
                <a:solidFill>
                  <a:schemeClr val="dk1"/>
                </a:solidFill>
              </a:rPr>
              <a:t> que </a:t>
            </a:r>
            <a:r>
              <a:rPr lang="en-US" sz="1800" dirty="0" err="1">
                <a:solidFill>
                  <a:schemeClr val="dk1"/>
                </a:solidFill>
              </a:rPr>
              <a:t>tenía</a:t>
            </a:r>
            <a:r>
              <a:rPr lang="en-US" sz="1800" dirty="0">
                <a:solidFill>
                  <a:schemeClr val="dk1"/>
                </a:solidFill>
              </a:rPr>
              <a:t> </a:t>
            </a:r>
            <a:r>
              <a:rPr lang="en-US" sz="1800" dirty="0" err="1">
                <a:solidFill>
                  <a:schemeClr val="dk1"/>
                </a:solidFill>
              </a:rPr>
              <a:t>el</a:t>
            </a:r>
            <a:r>
              <a:rPr lang="en-US" sz="1800" dirty="0">
                <a:solidFill>
                  <a:schemeClr val="dk1"/>
                </a:solidFill>
              </a:rPr>
              <a:t> día </a:t>
            </a:r>
            <a:r>
              <a:rPr lang="en-US" sz="1800" dirty="0" err="1">
                <a:solidFill>
                  <a:schemeClr val="dk1"/>
                </a:solidFill>
              </a:rPr>
              <a:t>en</a:t>
            </a:r>
            <a:r>
              <a:rPr lang="en-US" sz="1800" dirty="0">
                <a:solidFill>
                  <a:schemeClr val="dk1"/>
                </a:solidFill>
              </a:rPr>
              <a:t> que </a:t>
            </a:r>
            <a:r>
              <a:rPr lang="en-US" sz="1800" dirty="0" err="1">
                <a:solidFill>
                  <a:schemeClr val="dk1"/>
                </a:solidFill>
              </a:rPr>
              <a:t>Moisés</a:t>
            </a:r>
            <a:r>
              <a:rPr lang="en-US" sz="1800" dirty="0">
                <a:solidFill>
                  <a:schemeClr val="dk1"/>
                </a:solidFill>
              </a:rPr>
              <a:t> me </a:t>
            </a:r>
            <a:r>
              <a:rPr lang="en-US" sz="1800" dirty="0" err="1">
                <a:solidFill>
                  <a:schemeClr val="dk1"/>
                </a:solidFill>
              </a:rPr>
              <a:t>envió</a:t>
            </a:r>
            <a:r>
              <a:rPr lang="en-US" sz="1800" dirty="0">
                <a:solidFill>
                  <a:schemeClr val="dk1"/>
                </a:solidFill>
              </a:rPr>
              <a:t>. Para la </a:t>
            </a:r>
            <a:r>
              <a:rPr lang="en-US" sz="1800" dirty="0" err="1">
                <a:solidFill>
                  <a:schemeClr val="dk1"/>
                </a:solidFill>
              </a:rPr>
              <a:t>batalla</a:t>
            </a:r>
            <a:r>
              <a:rPr lang="en-US" sz="1800" dirty="0">
                <a:solidFill>
                  <a:schemeClr val="dk1"/>
                </a:solidFill>
              </a:rPr>
              <a:t> </a:t>
            </a:r>
            <a:r>
              <a:rPr lang="en-US" sz="1800" dirty="0" err="1">
                <a:solidFill>
                  <a:schemeClr val="dk1"/>
                </a:solidFill>
              </a:rPr>
              <a:t>tengo</a:t>
            </a:r>
            <a:r>
              <a:rPr lang="en-US" sz="1800" dirty="0">
                <a:solidFill>
                  <a:schemeClr val="dk1"/>
                </a:solidFill>
              </a:rPr>
              <a:t> las </a:t>
            </a:r>
            <a:r>
              <a:rPr lang="en-US" sz="1800" dirty="0" err="1">
                <a:solidFill>
                  <a:schemeClr val="dk1"/>
                </a:solidFill>
              </a:rPr>
              <a:t>mismas</a:t>
            </a:r>
            <a:r>
              <a:rPr lang="en-US" sz="1800" dirty="0">
                <a:solidFill>
                  <a:schemeClr val="dk1"/>
                </a:solidFill>
              </a:rPr>
              <a:t> </a:t>
            </a:r>
            <a:r>
              <a:rPr lang="en-US" sz="1800" dirty="0" err="1">
                <a:solidFill>
                  <a:schemeClr val="dk1"/>
                </a:solidFill>
              </a:rPr>
              <a:t>energías</a:t>
            </a:r>
            <a:r>
              <a:rPr lang="en-US" sz="1800" dirty="0">
                <a:solidFill>
                  <a:schemeClr val="dk1"/>
                </a:solidFill>
              </a:rPr>
              <a:t> que </a:t>
            </a:r>
            <a:r>
              <a:rPr lang="en-US" sz="1800" dirty="0" err="1">
                <a:solidFill>
                  <a:schemeClr val="dk1"/>
                </a:solidFill>
              </a:rPr>
              <a:t>tenía</a:t>
            </a:r>
            <a:r>
              <a:rPr lang="en-US" sz="1800" dirty="0">
                <a:solidFill>
                  <a:schemeClr val="dk1"/>
                </a:solidFill>
              </a:rPr>
              <a:t> </a:t>
            </a:r>
            <a:r>
              <a:rPr lang="en-US" sz="1800" dirty="0" err="1">
                <a:solidFill>
                  <a:schemeClr val="dk1"/>
                </a:solidFill>
              </a:rPr>
              <a:t>entonces</a:t>
            </a:r>
            <a:r>
              <a:rPr lang="en-US" sz="1800" dirty="0">
                <a:solidFill>
                  <a:schemeClr val="dk1"/>
                </a:solidFill>
              </a:rPr>
              <a:t>. 12 Dame, </a:t>
            </a:r>
            <a:r>
              <a:rPr lang="en-US" sz="1800" dirty="0" err="1">
                <a:solidFill>
                  <a:schemeClr val="dk1"/>
                </a:solidFill>
              </a:rPr>
              <a:t>pues</a:t>
            </a:r>
            <a:r>
              <a:rPr lang="en-US" sz="1800" dirty="0">
                <a:solidFill>
                  <a:schemeClr val="dk1"/>
                </a:solidFill>
              </a:rPr>
              <a:t>, la </a:t>
            </a:r>
            <a:r>
              <a:rPr lang="en-US" sz="1800" dirty="0" err="1">
                <a:solidFill>
                  <a:schemeClr val="dk1"/>
                </a:solidFill>
              </a:rPr>
              <a:t>región</a:t>
            </a:r>
            <a:r>
              <a:rPr lang="en-US" sz="1800" dirty="0">
                <a:solidFill>
                  <a:schemeClr val="dk1"/>
                </a:solidFill>
              </a:rPr>
              <a:t> </a:t>
            </a:r>
            <a:r>
              <a:rPr lang="en-US" sz="1800" dirty="0" err="1">
                <a:solidFill>
                  <a:schemeClr val="dk1"/>
                </a:solidFill>
              </a:rPr>
              <a:t>montañosa</a:t>
            </a:r>
            <a:r>
              <a:rPr lang="en-US" sz="1800" dirty="0">
                <a:solidFill>
                  <a:schemeClr val="dk1"/>
                </a:solidFill>
              </a:rPr>
              <a:t> que </a:t>
            </a:r>
            <a:r>
              <a:rPr lang="en-US" sz="1800" dirty="0" err="1">
                <a:solidFill>
                  <a:schemeClr val="dk1"/>
                </a:solidFill>
              </a:rPr>
              <a:t>el</a:t>
            </a:r>
            <a:r>
              <a:rPr lang="en-US" sz="1800" dirty="0">
                <a:solidFill>
                  <a:schemeClr val="dk1"/>
                </a:solidFill>
              </a:rPr>
              <a:t> </a:t>
            </a:r>
            <a:r>
              <a:rPr lang="en-US" sz="1800" dirty="0" err="1">
                <a:solidFill>
                  <a:schemeClr val="dk1"/>
                </a:solidFill>
              </a:rPr>
              <a:t>Señor</a:t>
            </a:r>
            <a:r>
              <a:rPr lang="en-US" sz="1800" dirty="0">
                <a:solidFill>
                  <a:schemeClr val="dk1"/>
                </a:solidFill>
              </a:rPr>
              <a:t> me </a:t>
            </a:r>
            <a:r>
              <a:rPr lang="en-US" sz="1800" dirty="0" err="1">
                <a:solidFill>
                  <a:schemeClr val="dk1"/>
                </a:solidFill>
              </a:rPr>
              <a:t>prometió</a:t>
            </a:r>
            <a:r>
              <a:rPr lang="en-US" sz="1800" dirty="0">
                <a:solidFill>
                  <a:schemeClr val="dk1"/>
                </a:solidFill>
              </a:rPr>
              <a:t> </a:t>
            </a:r>
            <a:r>
              <a:rPr lang="en-US" sz="1800" dirty="0" err="1">
                <a:solidFill>
                  <a:schemeClr val="dk1"/>
                </a:solidFill>
              </a:rPr>
              <a:t>en</a:t>
            </a:r>
            <a:r>
              <a:rPr lang="en-US" sz="1800" dirty="0">
                <a:solidFill>
                  <a:schemeClr val="dk1"/>
                </a:solidFill>
              </a:rPr>
              <a:t> </a:t>
            </a:r>
            <a:r>
              <a:rPr lang="en-US" sz="1800" dirty="0" err="1">
                <a:solidFill>
                  <a:schemeClr val="dk1"/>
                </a:solidFill>
              </a:rPr>
              <a:t>esa</a:t>
            </a:r>
            <a:r>
              <a:rPr lang="en-US" sz="1800" dirty="0">
                <a:solidFill>
                  <a:schemeClr val="dk1"/>
                </a:solidFill>
              </a:rPr>
              <a:t> </a:t>
            </a:r>
            <a:r>
              <a:rPr lang="en-US" sz="1800" dirty="0" err="1">
                <a:solidFill>
                  <a:schemeClr val="dk1"/>
                </a:solidFill>
              </a:rPr>
              <a:t>ocasión</a:t>
            </a:r>
            <a:r>
              <a:rPr lang="en-US" sz="1800" dirty="0">
                <a:solidFill>
                  <a:schemeClr val="dk1"/>
                </a:solidFill>
              </a:rPr>
              <a:t>. </a:t>
            </a:r>
            <a:r>
              <a:rPr lang="en-US" sz="1800" dirty="0" err="1">
                <a:solidFill>
                  <a:schemeClr val="dk1"/>
                </a:solidFill>
              </a:rPr>
              <a:t>Desde</a:t>
            </a:r>
            <a:r>
              <a:rPr lang="en-US" sz="1800" dirty="0">
                <a:solidFill>
                  <a:schemeClr val="dk1"/>
                </a:solidFill>
              </a:rPr>
              <a:t> ese día, </a:t>
            </a:r>
            <a:r>
              <a:rPr lang="en-US" sz="1800" dirty="0" err="1">
                <a:solidFill>
                  <a:schemeClr val="dk1"/>
                </a:solidFill>
              </a:rPr>
              <a:t>tú</a:t>
            </a:r>
            <a:r>
              <a:rPr lang="en-US" sz="1800" dirty="0">
                <a:solidFill>
                  <a:schemeClr val="dk1"/>
                </a:solidFill>
              </a:rPr>
              <a:t> bien sabes que </a:t>
            </a:r>
            <a:r>
              <a:rPr lang="en-US" sz="1800" dirty="0" err="1">
                <a:solidFill>
                  <a:schemeClr val="dk1"/>
                </a:solidFill>
              </a:rPr>
              <a:t>los</a:t>
            </a:r>
            <a:r>
              <a:rPr lang="en-US" sz="1800" dirty="0">
                <a:solidFill>
                  <a:schemeClr val="dk1"/>
                </a:solidFill>
              </a:rPr>
              <a:t> </a:t>
            </a:r>
            <a:r>
              <a:rPr lang="en-US" sz="1800" dirty="0" err="1">
                <a:solidFill>
                  <a:schemeClr val="dk1"/>
                </a:solidFill>
              </a:rPr>
              <a:t>anaquitas</a:t>
            </a:r>
            <a:r>
              <a:rPr lang="en-US" sz="1800" dirty="0">
                <a:solidFill>
                  <a:schemeClr val="dk1"/>
                </a:solidFill>
              </a:rPr>
              <a:t> </a:t>
            </a:r>
            <a:r>
              <a:rPr lang="en-US" sz="1800" dirty="0" err="1">
                <a:solidFill>
                  <a:schemeClr val="dk1"/>
                </a:solidFill>
              </a:rPr>
              <a:t>habitan</a:t>
            </a:r>
            <a:r>
              <a:rPr lang="en-US" sz="1800" dirty="0">
                <a:solidFill>
                  <a:schemeClr val="dk1"/>
                </a:solidFill>
              </a:rPr>
              <a:t> </a:t>
            </a:r>
            <a:r>
              <a:rPr lang="en-US" sz="1800" dirty="0" err="1">
                <a:solidFill>
                  <a:schemeClr val="dk1"/>
                </a:solidFill>
              </a:rPr>
              <a:t>allí</a:t>
            </a:r>
            <a:r>
              <a:rPr lang="en-US" sz="1800" dirty="0">
                <a:solidFill>
                  <a:schemeClr val="dk1"/>
                </a:solidFill>
              </a:rPr>
              <a:t>, y que sus </a:t>
            </a:r>
            <a:r>
              <a:rPr lang="en-US" sz="1800" dirty="0" err="1">
                <a:solidFill>
                  <a:schemeClr val="dk1"/>
                </a:solidFill>
              </a:rPr>
              <a:t>ciudades</a:t>
            </a:r>
            <a:r>
              <a:rPr lang="en-US" sz="1800" dirty="0">
                <a:solidFill>
                  <a:schemeClr val="dk1"/>
                </a:solidFill>
              </a:rPr>
              <a:t> son </a:t>
            </a:r>
            <a:r>
              <a:rPr lang="en-US" sz="1800" dirty="0" err="1">
                <a:solidFill>
                  <a:schemeClr val="dk1"/>
                </a:solidFill>
              </a:rPr>
              <a:t>enormes</a:t>
            </a:r>
            <a:r>
              <a:rPr lang="en-US" sz="1800" dirty="0">
                <a:solidFill>
                  <a:schemeClr val="dk1"/>
                </a:solidFill>
              </a:rPr>
              <a:t> y </a:t>
            </a:r>
            <a:r>
              <a:rPr lang="en-US" sz="1800" dirty="0" err="1">
                <a:solidFill>
                  <a:schemeClr val="dk1"/>
                </a:solidFill>
              </a:rPr>
              <a:t>fortificadas</a:t>
            </a:r>
            <a:r>
              <a:rPr lang="en-US" sz="1800" dirty="0">
                <a:solidFill>
                  <a:schemeClr val="dk1"/>
                </a:solidFill>
              </a:rPr>
              <a:t>. Sin embargo, con la </a:t>
            </a:r>
            <a:r>
              <a:rPr lang="en-US" sz="1800" dirty="0" err="1">
                <a:solidFill>
                  <a:schemeClr val="dk1"/>
                </a:solidFill>
              </a:rPr>
              <a:t>ayuda</a:t>
            </a:r>
            <a:r>
              <a:rPr lang="en-US" sz="1800" dirty="0">
                <a:solidFill>
                  <a:schemeClr val="dk1"/>
                </a:solidFill>
              </a:rPr>
              <a:t> del </a:t>
            </a:r>
            <a:r>
              <a:rPr lang="en-US" sz="1800" dirty="0" err="1">
                <a:solidFill>
                  <a:schemeClr val="dk1"/>
                </a:solidFill>
              </a:rPr>
              <a:t>Señor</a:t>
            </a:r>
            <a:r>
              <a:rPr lang="en-US" sz="1800" dirty="0">
                <a:solidFill>
                  <a:schemeClr val="dk1"/>
                </a:solidFill>
              </a:rPr>
              <a:t> </a:t>
            </a:r>
            <a:r>
              <a:rPr lang="en-US" sz="1800" dirty="0" err="1">
                <a:solidFill>
                  <a:schemeClr val="dk1"/>
                </a:solidFill>
              </a:rPr>
              <a:t>los</a:t>
            </a:r>
            <a:r>
              <a:rPr lang="en-US" sz="1800" dirty="0">
                <a:solidFill>
                  <a:schemeClr val="dk1"/>
                </a:solidFill>
              </a:rPr>
              <a:t> </a:t>
            </a:r>
            <a:r>
              <a:rPr lang="en-US" sz="1800" dirty="0" err="1">
                <a:solidFill>
                  <a:schemeClr val="dk1"/>
                </a:solidFill>
              </a:rPr>
              <a:t>expulsaré</a:t>
            </a:r>
            <a:r>
              <a:rPr lang="en-US" sz="1800" dirty="0">
                <a:solidFill>
                  <a:schemeClr val="dk1"/>
                </a:solidFill>
              </a:rPr>
              <a:t> de ese </a:t>
            </a:r>
            <a:r>
              <a:rPr lang="en-US" sz="1800" dirty="0" err="1">
                <a:solidFill>
                  <a:schemeClr val="dk1"/>
                </a:solidFill>
              </a:rPr>
              <a:t>territorio</a:t>
            </a:r>
            <a:r>
              <a:rPr lang="en-US" sz="1800" dirty="0">
                <a:solidFill>
                  <a:schemeClr val="dk1"/>
                </a:solidFill>
              </a:rPr>
              <a:t>, </a:t>
            </a:r>
            <a:r>
              <a:rPr lang="en-US" sz="1800" dirty="0" err="1">
                <a:solidFill>
                  <a:schemeClr val="dk1"/>
                </a:solidFill>
              </a:rPr>
              <a:t>tal</a:t>
            </a:r>
            <a:r>
              <a:rPr lang="en-US" sz="1800" dirty="0">
                <a:solidFill>
                  <a:schemeClr val="dk1"/>
                </a:solidFill>
              </a:rPr>
              <a:t> </a:t>
            </a:r>
            <a:r>
              <a:rPr lang="en-US" sz="1800" dirty="0" err="1">
                <a:solidFill>
                  <a:schemeClr val="dk1"/>
                </a:solidFill>
              </a:rPr>
              <a:t>como</a:t>
            </a:r>
            <a:r>
              <a:rPr lang="en-US" sz="1800" dirty="0">
                <a:solidFill>
                  <a:schemeClr val="dk1"/>
                </a:solidFill>
              </a:rPr>
              <a:t> </a:t>
            </a:r>
            <a:r>
              <a:rPr lang="en-US" sz="1800" dirty="0" err="1">
                <a:solidFill>
                  <a:schemeClr val="dk1"/>
                </a:solidFill>
              </a:rPr>
              <a:t>él</a:t>
            </a:r>
            <a:r>
              <a:rPr lang="en-US" sz="1800" dirty="0">
                <a:solidFill>
                  <a:schemeClr val="dk1"/>
                </a:solidFill>
              </a:rPr>
              <a:t> ha </a:t>
            </a:r>
            <a:r>
              <a:rPr lang="en-US" sz="1800" dirty="0" err="1">
                <a:solidFill>
                  <a:schemeClr val="dk1"/>
                </a:solidFill>
              </a:rPr>
              <a:t>prometido</a:t>
            </a:r>
            <a:r>
              <a:rPr lang="en-US" sz="1800" dirty="0">
                <a:solidFill>
                  <a:schemeClr val="dk1"/>
                </a:solidFill>
              </a:rPr>
              <a:t>.</a:t>
            </a:r>
            <a:endParaRPr sz="1800" dirty="0">
              <a:solidFill>
                <a:schemeClr val="dk1"/>
              </a:solidFill>
            </a:endParaRPr>
          </a:p>
          <a:p>
            <a:pPr marL="0" lvl="0" indent="0" algn="l" rtl="0">
              <a:lnSpc>
                <a:spcPct val="100000"/>
              </a:lnSpc>
              <a:spcBef>
                <a:spcPts val="0"/>
              </a:spcBef>
              <a:spcAft>
                <a:spcPts val="0"/>
              </a:spcAft>
              <a:buNone/>
            </a:pPr>
            <a:r>
              <a:rPr lang="en-US" sz="1800" i="1" dirty="0">
                <a:solidFill>
                  <a:schemeClr val="dk1"/>
                </a:solidFill>
              </a:rPr>
              <a:t>(</a:t>
            </a:r>
            <a:r>
              <a:rPr lang="en-US" sz="1800" i="1" dirty="0" err="1">
                <a:solidFill>
                  <a:schemeClr val="dk1"/>
                </a:solidFill>
              </a:rPr>
              <a:t>Josué</a:t>
            </a:r>
            <a:r>
              <a:rPr lang="en-US" sz="1800" i="1" dirty="0">
                <a:solidFill>
                  <a:schemeClr val="dk1"/>
                </a:solidFill>
              </a:rPr>
              <a:t> 14:10-12, NVI)</a:t>
            </a:r>
            <a:endParaRPr sz="1400" b="1" i="1" dirty="0">
              <a:solidFill>
                <a:schemeClr val="dk1"/>
              </a:solidFill>
            </a:endParaRPr>
          </a:p>
        </p:txBody>
      </p:sp>
      <p:sp>
        <p:nvSpPr>
          <p:cNvPr id="9" name="Google Shape;102;g10a52b2144b_0_86">
            <a:extLst>
              <a:ext uri="{FF2B5EF4-FFF2-40B4-BE49-F238E27FC236}">
                <a16:creationId xmlns:a16="http://schemas.microsoft.com/office/drawing/2014/main" id="{29994799-0931-724A-4991-B964B70AEEEA}"/>
              </a:ext>
            </a:extLst>
          </p:cNvPr>
          <p:cNvSpPr txBox="1">
            <a:spLocks/>
          </p:cNvSpPr>
          <p:nvPr/>
        </p:nvSpPr>
        <p:spPr>
          <a:xfrm>
            <a:off x="298939" y="6101689"/>
            <a:ext cx="4273061" cy="400069"/>
          </a:xfrm>
          <a:prstGeom prst="rect">
            <a:avLst/>
          </a:prstGeom>
          <a:noFill/>
          <a:ln>
            <a:noFill/>
          </a:ln>
        </p:spPr>
        <p:txBody>
          <a:bodyPr spcFirstLastPara="1" wrap="square" lIns="91425" tIns="45700" rIns="91425" bIns="45700" anchor="ctr" anchorCtr="0">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pPr algn="l"/>
            <a:r>
              <a:rPr lang="en-US" sz="2000" b="1" dirty="0">
                <a:solidFill>
                  <a:srgbClr val="C41F31"/>
                </a:solidFill>
                <a:latin typeface="Arial Black" panose="020B0A04020102020204" pitchFamily="34" charset="0"/>
              </a:rPr>
              <a:t>FORMACIÓN DE CARÁCTER</a:t>
            </a:r>
          </a:p>
        </p:txBody>
      </p:sp>
      <p:pic>
        <p:nvPicPr>
          <p:cNvPr id="10" name="Picture 9" descr="Text, logo, company name&#10;&#10;Description automatically generated">
            <a:extLst>
              <a:ext uri="{FF2B5EF4-FFF2-40B4-BE49-F238E27FC236}">
                <a16:creationId xmlns:a16="http://schemas.microsoft.com/office/drawing/2014/main" id="{0AE17128-E592-B95E-D629-FBDC77EA5C4A}"/>
              </a:ext>
            </a:extLst>
          </p:cNvPr>
          <p:cNvPicPr>
            <a:picLocks noChangeAspect="1"/>
          </p:cNvPicPr>
          <p:nvPr/>
        </p:nvPicPr>
        <p:blipFill>
          <a:blip r:embed="rId3"/>
          <a:stretch>
            <a:fillRect/>
          </a:stretch>
        </p:blipFill>
        <p:spPr>
          <a:xfrm>
            <a:off x="7936878" y="5616900"/>
            <a:ext cx="1042644" cy="1110605"/>
          </a:xfrm>
          <a:prstGeom prst="rect">
            <a:avLst/>
          </a:prstGeom>
        </p:spPr>
      </p:pic>
      <p:cxnSp>
        <p:nvCxnSpPr>
          <p:cNvPr id="11" name="Straight Connector 10">
            <a:extLst>
              <a:ext uri="{FF2B5EF4-FFF2-40B4-BE49-F238E27FC236}">
                <a16:creationId xmlns:a16="http://schemas.microsoft.com/office/drawing/2014/main" id="{E3F04F98-BC2D-648A-E537-03FC3326491F}"/>
              </a:ext>
            </a:extLst>
          </p:cNvPr>
          <p:cNvCxnSpPr>
            <a:cxnSpLocks/>
          </p:cNvCxnSpPr>
          <p:nvPr/>
        </p:nvCxnSpPr>
        <p:spPr>
          <a:xfrm>
            <a:off x="4281854" y="6294037"/>
            <a:ext cx="3472960" cy="0"/>
          </a:xfrm>
          <a:prstGeom prst="line">
            <a:avLst/>
          </a:prstGeom>
          <a:ln w="19050">
            <a:solidFill>
              <a:srgbClr val="C41F31"/>
            </a:solidFill>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10a2a4cf63c_1_24"/>
          <p:cNvSpPr txBox="1">
            <a:spLocks noGrp="1"/>
          </p:cNvSpPr>
          <p:nvPr>
            <p:ph type="title"/>
          </p:nvPr>
        </p:nvSpPr>
        <p:spPr>
          <a:xfrm>
            <a:off x="457200" y="232397"/>
            <a:ext cx="8229600" cy="1077178"/>
          </a:xfrm>
          <a:prstGeom prst="rect">
            <a:avLst/>
          </a:prstGeom>
        </p:spPr>
        <p:txBody>
          <a:bodyPr spcFirstLastPara="1" wrap="square" lIns="91425" tIns="45700" rIns="91425" bIns="45700" anchor="ctr" anchorCtr="0">
            <a:spAutoFit/>
          </a:bodyPr>
          <a:lstStyle/>
          <a:p>
            <a:pPr marL="0" lvl="0" indent="0" algn="ctr" rtl="0">
              <a:spcBef>
                <a:spcPts val="0"/>
              </a:spcBef>
              <a:spcAft>
                <a:spcPts val="0"/>
              </a:spcAft>
              <a:buClr>
                <a:schemeClr val="dk1"/>
              </a:buClr>
              <a:buSzPts val="1100"/>
              <a:buFont typeface="Arial"/>
              <a:buNone/>
            </a:pPr>
            <a:r>
              <a:rPr lang="en-US" sz="3200" b="1" dirty="0">
                <a:latin typeface="Arial Black" panose="020B0A04020102020204" pitchFamily="34" charset="0"/>
              </a:rPr>
              <a:t>PARTE UNO</a:t>
            </a:r>
            <a:endParaRPr sz="3200" b="1" dirty="0">
              <a:latin typeface="Arial Black" panose="020B0A04020102020204" pitchFamily="34" charset="0"/>
            </a:endParaRPr>
          </a:p>
          <a:p>
            <a:pPr marL="0" lvl="0" indent="0" algn="ctr" rtl="0">
              <a:spcBef>
                <a:spcPts val="0"/>
              </a:spcBef>
              <a:spcAft>
                <a:spcPts val="0"/>
              </a:spcAft>
              <a:buNone/>
            </a:pPr>
            <a:r>
              <a:rPr lang="en-US" sz="3200" b="1" dirty="0" err="1">
                <a:latin typeface="Arial Black" panose="020B0A04020102020204" pitchFamily="34" charset="0"/>
              </a:rPr>
              <a:t>Reto</a:t>
            </a:r>
            <a:r>
              <a:rPr lang="en-US" sz="3200" b="1" dirty="0">
                <a:latin typeface="Arial Black" panose="020B0A04020102020204" pitchFamily="34" charset="0"/>
              </a:rPr>
              <a:t> #1 - </a:t>
            </a:r>
            <a:r>
              <a:rPr lang="en-US" sz="3200" b="1" dirty="0" err="1">
                <a:latin typeface="Arial Black" panose="020B0A04020102020204" pitchFamily="34" charset="0"/>
              </a:rPr>
              <a:t>Valentía</a:t>
            </a:r>
            <a:endParaRPr sz="2800" dirty="0">
              <a:latin typeface="Arial Black" panose="020B0A04020102020204" pitchFamily="34" charset="0"/>
            </a:endParaRPr>
          </a:p>
        </p:txBody>
      </p:sp>
      <p:sp>
        <p:nvSpPr>
          <p:cNvPr id="129" name="Google Shape;129;g10a2a4cf63c_1_24"/>
          <p:cNvSpPr txBox="1">
            <a:spLocks noGrp="1"/>
          </p:cNvSpPr>
          <p:nvPr>
            <p:ph type="body" idx="1"/>
          </p:nvPr>
        </p:nvSpPr>
        <p:spPr>
          <a:xfrm>
            <a:off x="457200" y="1348468"/>
            <a:ext cx="8229600" cy="4537356"/>
          </a:xfrm>
          <a:prstGeom prst="rect">
            <a:avLst/>
          </a:prstGeom>
        </p:spPr>
        <p:txBody>
          <a:bodyPr spcFirstLastPara="1" wrap="square" lIns="91425" tIns="45700" rIns="91425" bIns="45700" anchor="t" anchorCtr="0">
            <a:spAutoFit/>
          </a:bodyPr>
          <a:lstStyle/>
          <a:p>
            <a:pPr marL="0" lvl="0" indent="0" algn="l" rtl="0">
              <a:lnSpc>
                <a:spcPct val="115000"/>
              </a:lnSpc>
              <a:spcBef>
                <a:spcPts val="1200"/>
              </a:spcBef>
              <a:spcAft>
                <a:spcPts val="0"/>
              </a:spcAft>
              <a:buNone/>
            </a:pPr>
            <a:r>
              <a:rPr lang="en-US" sz="1900" b="1" dirty="0">
                <a:solidFill>
                  <a:srgbClr val="C41F31"/>
                </a:solidFill>
                <a:latin typeface="Arial"/>
                <a:ea typeface="Arial"/>
                <a:cs typeface="Arial"/>
                <a:sym typeface="Arial"/>
              </a:rPr>
              <a:t>	Clave uno: </a:t>
            </a:r>
            <a:r>
              <a:rPr lang="en-US" sz="1900" b="1" dirty="0" err="1">
                <a:solidFill>
                  <a:srgbClr val="C41F31"/>
                </a:solidFill>
                <a:latin typeface="Arial"/>
                <a:ea typeface="Arial"/>
                <a:cs typeface="Arial"/>
                <a:sym typeface="Arial"/>
              </a:rPr>
              <a:t>Atributos</a:t>
            </a:r>
            <a:r>
              <a:rPr lang="en-US" sz="1900" b="1" dirty="0">
                <a:solidFill>
                  <a:srgbClr val="C41F31"/>
                </a:solidFill>
                <a:latin typeface="Arial"/>
                <a:ea typeface="Arial"/>
                <a:cs typeface="Arial"/>
                <a:sym typeface="Arial"/>
              </a:rPr>
              <a:t> de la </a:t>
            </a:r>
            <a:r>
              <a:rPr lang="en-US" sz="1900" b="1" dirty="0" err="1">
                <a:solidFill>
                  <a:srgbClr val="C41F31"/>
                </a:solidFill>
                <a:latin typeface="Arial"/>
                <a:ea typeface="Arial"/>
                <a:cs typeface="Arial"/>
                <a:sym typeface="Arial"/>
              </a:rPr>
              <a:t>valentía</a:t>
            </a:r>
            <a:endParaRPr sz="1900" b="1" dirty="0">
              <a:solidFill>
                <a:srgbClr val="C41F31"/>
              </a:solidFill>
              <a:latin typeface="Arial"/>
              <a:ea typeface="Arial"/>
              <a:cs typeface="Arial"/>
              <a:sym typeface="Arial"/>
            </a:endParaRPr>
          </a:p>
          <a:p>
            <a:pPr lvl="1" indent="-349250">
              <a:lnSpc>
                <a:spcPct val="115000"/>
              </a:lnSpc>
              <a:spcBef>
                <a:spcPts val="1200"/>
              </a:spcBef>
              <a:spcAft>
                <a:spcPts val="1200"/>
              </a:spcAft>
              <a:buClr>
                <a:srgbClr val="C41F31"/>
              </a:buClr>
              <a:buSzPct val="150000"/>
              <a:buFont typeface="Arial"/>
              <a:buChar char="•"/>
            </a:pPr>
            <a:r>
              <a:rPr lang="en-US" sz="1800" dirty="0">
                <a:solidFill>
                  <a:srgbClr val="000000"/>
                </a:solidFill>
                <a:latin typeface="Arial"/>
                <a:ea typeface="Arial"/>
                <a:cs typeface="Arial"/>
                <a:sym typeface="Arial"/>
              </a:rPr>
              <a:t>La </a:t>
            </a:r>
            <a:r>
              <a:rPr lang="en-US" sz="1800" dirty="0" err="1">
                <a:solidFill>
                  <a:srgbClr val="000000"/>
                </a:solidFill>
                <a:latin typeface="Arial"/>
                <a:ea typeface="Arial"/>
                <a:cs typeface="Arial"/>
                <a:sym typeface="Arial"/>
              </a:rPr>
              <a:t>valentía</a:t>
            </a:r>
            <a:r>
              <a:rPr lang="en-US" sz="1800" dirty="0">
                <a:solidFill>
                  <a:srgbClr val="000000"/>
                </a:solidFill>
                <a:latin typeface="Arial"/>
                <a:ea typeface="Arial"/>
                <a:cs typeface="Arial"/>
                <a:sym typeface="Arial"/>
              </a:rPr>
              <a:t> es </a:t>
            </a:r>
            <a:r>
              <a:rPr lang="en-US" sz="1800" b="1" dirty="0" err="1">
                <a:solidFill>
                  <a:srgbClr val="000000"/>
                </a:solidFill>
                <a:latin typeface="Arial"/>
                <a:ea typeface="Arial"/>
                <a:cs typeface="Arial"/>
                <a:sym typeface="Arial"/>
              </a:rPr>
              <a:t>contagiosa</a:t>
            </a:r>
            <a:r>
              <a:rPr lang="en-US" sz="1800" dirty="0">
                <a:solidFill>
                  <a:srgbClr val="000000"/>
                </a:solidFill>
                <a:latin typeface="Arial"/>
                <a:ea typeface="Arial"/>
                <a:cs typeface="Arial"/>
                <a:sym typeface="Arial"/>
              </a:rPr>
              <a:t>. Las personas </a:t>
            </a:r>
            <a:r>
              <a:rPr lang="en-US" sz="1800" dirty="0" err="1">
                <a:solidFill>
                  <a:srgbClr val="000000"/>
                </a:solidFill>
                <a:latin typeface="Arial"/>
                <a:ea typeface="Arial"/>
                <a:cs typeface="Arial"/>
                <a:sym typeface="Arial"/>
              </a:rPr>
              <a:t>conectan</a:t>
            </a:r>
            <a:r>
              <a:rPr lang="en-US" sz="1800" dirty="0">
                <a:solidFill>
                  <a:srgbClr val="000000"/>
                </a:solidFill>
                <a:latin typeface="Arial"/>
                <a:ea typeface="Arial"/>
                <a:cs typeface="Arial"/>
                <a:sym typeface="Arial"/>
              </a:rPr>
              <a:t> con la </a:t>
            </a:r>
            <a:r>
              <a:rPr lang="en-US" sz="1800" dirty="0" err="1">
                <a:solidFill>
                  <a:srgbClr val="000000"/>
                </a:solidFill>
                <a:latin typeface="Arial"/>
                <a:ea typeface="Arial"/>
                <a:cs typeface="Arial"/>
                <a:sym typeface="Arial"/>
              </a:rPr>
              <a:t>valentía</a:t>
            </a:r>
            <a:r>
              <a:rPr lang="en-US" sz="1800" dirty="0">
                <a:solidFill>
                  <a:srgbClr val="000000"/>
                </a:solidFill>
                <a:latin typeface="Arial"/>
                <a:ea typeface="Arial"/>
                <a:cs typeface="Arial"/>
                <a:sym typeface="Arial"/>
              </a:rPr>
              <a:t> que </a:t>
            </a:r>
            <a:r>
              <a:rPr lang="en-US" sz="1800" dirty="0" err="1">
                <a:solidFill>
                  <a:srgbClr val="000000"/>
                </a:solidFill>
                <a:latin typeface="Arial"/>
                <a:ea typeface="Arial"/>
                <a:cs typeface="Arial"/>
                <a:sym typeface="Arial"/>
              </a:rPr>
              <a:t>ellos</a:t>
            </a:r>
            <a:r>
              <a:rPr lang="en-US" sz="1800" dirty="0">
                <a:solidFill>
                  <a:srgbClr val="000000"/>
                </a:solidFill>
                <a:latin typeface="Arial"/>
                <a:ea typeface="Arial"/>
                <a:cs typeface="Arial"/>
                <a:sym typeface="Arial"/>
              </a:rPr>
              <a:t> </a:t>
            </a:r>
            <a:r>
              <a:rPr lang="en-US" sz="1800" dirty="0" err="1">
                <a:solidFill>
                  <a:srgbClr val="000000"/>
                </a:solidFill>
                <a:latin typeface="Arial"/>
                <a:ea typeface="Arial"/>
                <a:cs typeface="Arial"/>
                <a:sym typeface="Arial"/>
              </a:rPr>
              <a:t>ven</a:t>
            </a:r>
            <a:r>
              <a:rPr lang="en-US" sz="1800" dirty="0">
                <a:solidFill>
                  <a:srgbClr val="000000"/>
                </a:solidFill>
                <a:latin typeface="Arial"/>
                <a:ea typeface="Arial"/>
                <a:cs typeface="Arial"/>
                <a:sym typeface="Arial"/>
              </a:rPr>
              <a:t> </a:t>
            </a:r>
            <a:r>
              <a:rPr lang="en-US" sz="1800" dirty="0" err="1">
                <a:solidFill>
                  <a:srgbClr val="000000"/>
                </a:solidFill>
                <a:latin typeface="Arial"/>
                <a:ea typeface="Arial"/>
                <a:cs typeface="Arial"/>
                <a:sym typeface="Arial"/>
              </a:rPr>
              <a:t>en</a:t>
            </a:r>
            <a:r>
              <a:rPr lang="en-US" sz="1800" dirty="0">
                <a:solidFill>
                  <a:srgbClr val="000000"/>
                </a:solidFill>
                <a:latin typeface="Arial"/>
                <a:ea typeface="Arial"/>
                <a:cs typeface="Arial"/>
                <a:sym typeface="Arial"/>
              </a:rPr>
              <a:t> sus </a:t>
            </a:r>
            <a:r>
              <a:rPr lang="en-US" sz="1800" dirty="0" err="1">
                <a:solidFill>
                  <a:srgbClr val="000000"/>
                </a:solidFill>
                <a:latin typeface="Arial"/>
                <a:ea typeface="Arial"/>
                <a:cs typeface="Arial"/>
                <a:sym typeface="Arial"/>
              </a:rPr>
              <a:t>líderes</a:t>
            </a:r>
            <a:r>
              <a:rPr lang="en-US" sz="1800" dirty="0">
                <a:solidFill>
                  <a:srgbClr val="000000"/>
                </a:solidFill>
                <a:latin typeface="Arial"/>
                <a:ea typeface="Arial"/>
                <a:cs typeface="Arial"/>
                <a:sym typeface="Arial"/>
              </a:rPr>
              <a:t>.</a:t>
            </a:r>
            <a:endParaRPr sz="1800" dirty="0">
              <a:solidFill>
                <a:srgbClr val="000000"/>
              </a:solidFill>
              <a:latin typeface="Arial"/>
              <a:ea typeface="Arial"/>
              <a:cs typeface="Arial"/>
              <a:sym typeface="Arial"/>
            </a:endParaRPr>
          </a:p>
          <a:p>
            <a:pPr lvl="1" indent="-349250">
              <a:lnSpc>
                <a:spcPct val="115000"/>
              </a:lnSpc>
              <a:spcBef>
                <a:spcPts val="0"/>
              </a:spcBef>
              <a:spcAft>
                <a:spcPts val="1200"/>
              </a:spcAft>
              <a:buClr>
                <a:srgbClr val="C41F31"/>
              </a:buClr>
              <a:buSzPct val="150000"/>
              <a:buChar char="•"/>
            </a:pPr>
            <a:r>
              <a:rPr lang="en-US" sz="1800" dirty="0">
                <a:latin typeface="Arial"/>
                <a:ea typeface="Arial"/>
                <a:cs typeface="Arial"/>
                <a:sym typeface="Arial"/>
              </a:rPr>
              <a:t>La </a:t>
            </a:r>
            <a:r>
              <a:rPr lang="en-US" sz="1800" dirty="0" err="1">
                <a:latin typeface="Arial"/>
                <a:ea typeface="Arial"/>
                <a:cs typeface="Arial"/>
                <a:sym typeface="Arial"/>
              </a:rPr>
              <a:t>valentía</a:t>
            </a:r>
            <a:r>
              <a:rPr lang="en-US" sz="1800" dirty="0">
                <a:latin typeface="Arial"/>
                <a:ea typeface="Arial"/>
                <a:cs typeface="Arial"/>
                <a:sym typeface="Arial"/>
              </a:rPr>
              <a:t> es </a:t>
            </a:r>
            <a:r>
              <a:rPr lang="en-US" sz="1800" b="1" dirty="0" err="1">
                <a:latin typeface="Arial"/>
                <a:ea typeface="Arial"/>
                <a:cs typeface="Arial"/>
                <a:sym typeface="Arial"/>
              </a:rPr>
              <a:t>tomar</a:t>
            </a:r>
            <a:r>
              <a:rPr lang="en-US" sz="1800" b="1" dirty="0">
                <a:latin typeface="Arial"/>
                <a:ea typeface="Arial"/>
                <a:cs typeface="Arial"/>
                <a:sym typeface="Arial"/>
              </a:rPr>
              <a:t> </a:t>
            </a:r>
            <a:r>
              <a:rPr lang="en-US" sz="1800" b="1" dirty="0" err="1">
                <a:latin typeface="Arial"/>
                <a:ea typeface="Arial"/>
                <a:cs typeface="Arial"/>
                <a:sym typeface="Arial"/>
              </a:rPr>
              <a:t>riesgos</a:t>
            </a:r>
            <a:r>
              <a:rPr lang="en-US" sz="1800" dirty="0">
                <a:latin typeface="Arial"/>
                <a:ea typeface="Arial"/>
                <a:cs typeface="Arial"/>
                <a:sym typeface="Arial"/>
              </a:rPr>
              <a:t>. Hay </a:t>
            </a:r>
            <a:r>
              <a:rPr lang="en-US" sz="1800" dirty="0" err="1">
                <a:latin typeface="Arial"/>
                <a:ea typeface="Arial"/>
                <a:cs typeface="Arial"/>
                <a:sym typeface="Arial"/>
              </a:rPr>
              <a:t>momentos</a:t>
            </a:r>
            <a:r>
              <a:rPr lang="en-US" sz="1800" dirty="0">
                <a:latin typeface="Arial"/>
                <a:ea typeface="Arial"/>
                <a:cs typeface="Arial"/>
                <a:sym typeface="Arial"/>
              </a:rPr>
              <a:t> </a:t>
            </a:r>
            <a:r>
              <a:rPr lang="en-US" sz="1800" dirty="0" err="1">
                <a:latin typeface="Arial"/>
                <a:ea typeface="Arial"/>
                <a:cs typeface="Arial"/>
                <a:sym typeface="Arial"/>
              </a:rPr>
              <a:t>donde</a:t>
            </a:r>
            <a:r>
              <a:rPr lang="en-US" sz="1800" dirty="0">
                <a:latin typeface="Arial"/>
                <a:ea typeface="Arial"/>
                <a:cs typeface="Arial"/>
                <a:sym typeface="Arial"/>
              </a:rPr>
              <a:t> </a:t>
            </a:r>
            <a:r>
              <a:rPr lang="en-US" sz="1800" dirty="0" err="1">
                <a:latin typeface="Arial"/>
                <a:ea typeface="Arial"/>
                <a:cs typeface="Arial"/>
                <a:sym typeface="Arial"/>
              </a:rPr>
              <a:t>los</a:t>
            </a:r>
            <a:r>
              <a:rPr lang="en-US" sz="1800" dirty="0">
                <a:latin typeface="Arial"/>
                <a:ea typeface="Arial"/>
                <a:cs typeface="Arial"/>
                <a:sym typeface="Arial"/>
              </a:rPr>
              <a:t> </a:t>
            </a:r>
            <a:r>
              <a:rPr lang="en-US" sz="1800" dirty="0" err="1">
                <a:latin typeface="Arial"/>
                <a:ea typeface="Arial"/>
                <a:cs typeface="Arial"/>
                <a:sym typeface="Arial"/>
              </a:rPr>
              <a:t>líderes</a:t>
            </a:r>
            <a:r>
              <a:rPr lang="en-US" sz="1800" dirty="0">
                <a:latin typeface="Arial"/>
                <a:ea typeface="Arial"/>
                <a:cs typeface="Arial"/>
                <a:sym typeface="Arial"/>
              </a:rPr>
              <a:t> </a:t>
            </a:r>
            <a:r>
              <a:rPr lang="en-US" sz="1800" dirty="0" err="1">
                <a:latin typeface="Arial"/>
                <a:ea typeface="Arial"/>
                <a:cs typeface="Arial"/>
                <a:sym typeface="Arial"/>
              </a:rPr>
              <a:t>necesitan</a:t>
            </a:r>
            <a:r>
              <a:rPr lang="en-US" sz="1800" dirty="0">
                <a:latin typeface="Arial"/>
                <a:ea typeface="Arial"/>
                <a:cs typeface="Arial"/>
                <a:sym typeface="Arial"/>
              </a:rPr>
              <a:t> </a:t>
            </a:r>
            <a:r>
              <a:rPr lang="en-US" sz="1800" dirty="0" err="1">
                <a:latin typeface="Arial"/>
                <a:ea typeface="Arial"/>
                <a:cs typeface="Arial"/>
                <a:sym typeface="Arial"/>
              </a:rPr>
              <a:t>liderar</a:t>
            </a:r>
            <a:r>
              <a:rPr lang="en-US" sz="1800" dirty="0">
                <a:latin typeface="Arial"/>
                <a:ea typeface="Arial"/>
                <a:cs typeface="Arial"/>
                <a:sym typeface="Arial"/>
              </a:rPr>
              <a:t> </a:t>
            </a:r>
            <a:r>
              <a:rPr lang="en-US" sz="1800" dirty="0" err="1">
                <a:latin typeface="Arial"/>
                <a:ea typeface="Arial"/>
                <a:cs typeface="Arial"/>
                <a:sym typeface="Arial"/>
              </a:rPr>
              <a:t>congregaciones</a:t>
            </a:r>
            <a:r>
              <a:rPr lang="en-US" sz="1800" dirty="0">
                <a:latin typeface="Arial"/>
                <a:ea typeface="Arial"/>
                <a:cs typeface="Arial"/>
                <a:sym typeface="Arial"/>
              </a:rPr>
              <a:t> para </a:t>
            </a:r>
            <a:r>
              <a:rPr lang="en-US" sz="1800" dirty="0" err="1">
                <a:latin typeface="Arial"/>
                <a:ea typeface="Arial"/>
                <a:cs typeface="Arial"/>
                <a:sym typeface="Arial"/>
              </a:rPr>
              <a:t>dar</a:t>
            </a:r>
            <a:r>
              <a:rPr lang="en-US" sz="1800" dirty="0">
                <a:latin typeface="Arial"/>
                <a:ea typeface="Arial"/>
                <a:cs typeface="Arial"/>
                <a:sym typeface="Arial"/>
              </a:rPr>
              <a:t> pasos </a:t>
            </a:r>
            <a:r>
              <a:rPr lang="en-US" sz="1800" dirty="0" err="1">
                <a:latin typeface="Arial"/>
                <a:ea typeface="Arial"/>
                <a:cs typeface="Arial"/>
                <a:sym typeface="Arial"/>
              </a:rPr>
              <a:t>en</a:t>
            </a:r>
            <a:r>
              <a:rPr lang="en-US" sz="1800" dirty="0">
                <a:latin typeface="Arial"/>
                <a:ea typeface="Arial"/>
                <a:cs typeface="Arial"/>
                <a:sym typeface="Arial"/>
              </a:rPr>
              <a:t> la </a:t>
            </a:r>
            <a:r>
              <a:rPr lang="en-US" sz="1800" dirty="0" err="1">
                <a:latin typeface="Arial"/>
                <a:ea typeface="Arial"/>
                <a:cs typeface="Arial"/>
                <a:sym typeface="Arial"/>
              </a:rPr>
              <a:t>fe</a:t>
            </a:r>
            <a:r>
              <a:rPr lang="en-US" sz="1800" dirty="0">
                <a:latin typeface="Arial"/>
                <a:ea typeface="Arial"/>
                <a:cs typeface="Arial"/>
                <a:sym typeface="Arial"/>
              </a:rPr>
              <a:t>.</a:t>
            </a:r>
            <a:endParaRPr sz="1800" dirty="0">
              <a:latin typeface="Arial"/>
              <a:ea typeface="Arial"/>
              <a:cs typeface="Arial"/>
              <a:sym typeface="Arial"/>
            </a:endParaRPr>
          </a:p>
          <a:p>
            <a:pPr lvl="1" indent="-349250">
              <a:lnSpc>
                <a:spcPct val="115000"/>
              </a:lnSpc>
              <a:spcBef>
                <a:spcPts val="0"/>
              </a:spcBef>
              <a:spcAft>
                <a:spcPts val="1200"/>
              </a:spcAft>
              <a:buClr>
                <a:srgbClr val="C41F31"/>
              </a:buClr>
              <a:buSzPct val="150000"/>
              <a:buChar char="•"/>
            </a:pPr>
            <a:r>
              <a:rPr lang="en-US" sz="1800" dirty="0">
                <a:latin typeface="Arial"/>
                <a:ea typeface="Arial"/>
                <a:cs typeface="Arial"/>
                <a:sym typeface="Arial"/>
              </a:rPr>
              <a:t>La </a:t>
            </a:r>
            <a:r>
              <a:rPr lang="en-US" sz="1800" dirty="0" err="1">
                <a:latin typeface="Arial"/>
                <a:ea typeface="Arial"/>
                <a:cs typeface="Arial"/>
                <a:sym typeface="Arial"/>
              </a:rPr>
              <a:t>valentía</a:t>
            </a:r>
            <a:r>
              <a:rPr lang="en-US" sz="1800" dirty="0">
                <a:latin typeface="Arial"/>
                <a:ea typeface="Arial"/>
                <a:cs typeface="Arial"/>
                <a:sym typeface="Arial"/>
              </a:rPr>
              <a:t> es </a:t>
            </a:r>
            <a:r>
              <a:rPr lang="en-US" sz="1800" b="1" dirty="0" err="1">
                <a:latin typeface="Arial"/>
                <a:ea typeface="Arial"/>
                <a:cs typeface="Arial"/>
                <a:sym typeface="Arial"/>
              </a:rPr>
              <a:t>creer</a:t>
            </a:r>
            <a:r>
              <a:rPr lang="en-US" sz="1800" b="1" dirty="0">
                <a:latin typeface="Arial"/>
                <a:ea typeface="Arial"/>
                <a:cs typeface="Arial"/>
                <a:sym typeface="Arial"/>
              </a:rPr>
              <a:t> </a:t>
            </a:r>
            <a:r>
              <a:rPr lang="en-US" sz="1800" b="1" dirty="0" err="1">
                <a:latin typeface="Arial"/>
                <a:ea typeface="Arial"/>
                <a:cs typeface="Arial"/>
                <a:sym typeface="Arial"/>
              </a:rPr>
              <a:t>en</a:t>
            </a:r>
            <a:r>
              <a:rPr lang="en-US" sz="1800" b="1" dirty="0">
                <a:latin typeface="Arial"/>
                <a:ea typeface="Arial"/>
                <a:cs typeface="Arial"/>
                <a:sym typeface="Arial"/>
              </a:rPr>
              <a:t> la </a:t>
            </a:r>
            <a:r>
              <a:rPr lang="en-US" sz="1800" b="1" dirty="0" err="1">
                <a:latin typeface="Arial"/>
                <a:ea typeface="Arial"/>
                <a:cs typeface="Arial"/>
                <a:sym typeface="Arial"/>
              </a:rPr>
              <a:t>acción</a:t>
            </a:r>
            <a:r>
              <a:rPr lang="en-US" sz="1800" dirty="0">
                <a:latin typeface="Arial"/>
                <a:ea typeface="Arial"/>
                <a:cs typeface="Arial"/>
                <a:sym typeface="Arial"/>
              </a:rPr>
              <a:t>. Es la </a:t>
            </a:r>
            <a:r>
              <a:rPr lang="en-US" sz="1800" dirty="0" err="1">
                <a:latin typeface="Arial"/>
                <a:ea typeface="Arial"/>
                <a:cs typeface="Arial"/>
                <a:sym typeface="Arial"/>
              </a:rPr>
              <a:t>realización</a:t>
            </a:r>
            <a:r>
              <a:rPr lang="en-US" sz="1800" dirty="0">
                <a:latin typeface="Arial"/>
                <a:ea typeface="Arial"/>
                <a:cs typeface="Arial"/>
                <a:sym typeface="Arial"/>
              </a:rPr>
              <a:t> de que Dios </a:t>
            </a:r>
            <a:r>
              <a:rPr lang="en-US" sz="1800" dirty="0" err="1">
                <a:latin typeface="Arial"/>
                <a:ea typeface="Arial"/>
                <a:cs typeface="Arial"/>
                <a:sym typeface="Arial"/>
              </a:rPr>
              <a:t>está</a:t>
            </a:r>
            <a:r>
              <a:rPr lang="en-US" sz="1800" dirty="0">
                <a:latin typeface="Arial"/>
                <a:ea typeface="Arial"/>
                <a:cs typeface="Arial"/>
                <a:sym typeface="Arial"/>
              </a:rPr>
              <a:t> a cargo de </a:t>
            </a:r>
            <a:r>
              <a:rPr lang="en-US" sz="1800" dirty="0" err="1">
                <a:latin typeface="Arial"/>
                <a:ea typeface="Arial"/>
                <a:cs typeface="Arial"/>
                <a:sym typeface="Arial"/>
              </a:rPr>
              <a:t>este</a:t>
            </a:r>
            <a:r>
              <a:rPr lang="en-US" sz="1800" dirty="0">
                <a:latin typeface="Arial"/>
                <a:ea typeface="Arial"/>
                <a:cs typeface="Arial"/>
                <a:sym typeface="Arial"/>
              </a:rPr>
              <a:t> </a:t>
            </a:r>
            <a:r>
              <a:rPr lang="en-US" sz="1800" dirty="0" err="1">
                <a:latin typeface="Arial"/>
                <a:ea typeface="Arial"/>
                <a:cs typeface="Arial"/>
                <a:sym typeface="Arial"/>
              </a:rPr>
              <a:t>universo</a:t>
            </a:r>
            <a:r>
              <a:rPr lang="en-US" sz="1800" dirty="0">
                <a:latin typeface="Arial"/>
                <a:ea typeface="Arial"/>
                <a:cs typeface="Arial"/>
                <a:sym typeface="Arial"/>
              </a:rPr>
              <a:t>, y que </a:t>
            </a:r>
            <a:r>
              <a:rPr lang="en-US" sz="1800" dirty="0" err="1">
                <a:latin typeface="Arial"/>
                <a:ea typeface="Arial"/>
                <a:cs typeface="Arial"/>
                <a:sym typeface="Arial"/>
              </a:rPr>
              <a:t>Él</a:t>
            </a:r>
            <a:r>
              <a:rPr lang="en-US" sz="1800" dirty="0">
                <a:latin typeface="Arial"/>
                <a:ea typeface="Arial"/>
                <a:cs typeface="Arial"/>
                <a:sym typeface="Arial"/>
              </a:rPr>
              <a:t> </a:t>
            </a:r>
            <a:r>
              <a:rPr lang="en-US" sz="1800" dirty="0" err="1">
                <a:latin typeface="Arial"/>
                <a:ea typeface="Arial"/>
                <a:cs typeface="Arial"/>
                <a:sym typeface="Arial"/>
              </a:rPr>
              <a:t>nos</a:t>
            </a:r>
            <a:r>
              <a:rPr lang="en-US" sz="1800" dirty="0">
                <a:latin typeface="Arial"/>
                <a:ea typeface="Arial"/>
                <a:cs typeface="Arial"/>
                <a:sym typeface="Arial"/>
              </a:rPr>
              <a:t> </a:t>
            </a:r>
            <a:r>
              <a:rPr lang="en-US" sz="1800" dirty="0" err="1">
                <a:latin typeface="Arial"/>
                <a:ea typeface="Arial"/>
                <a:cs typeface="Arial"/>
                <a:sym typeface="Arial"/>
              </a:rPr>
              <a:t>dera</a:t>
            </a:r>
            <a:r>
              <a:rPr lang="en-US" sz="1800" dirty="0">
                <a:latin typeface="Arial"/>
                <a:ea typeface="Arial"/>
                <a:cs typeface="Arial"/>
                <a:sym typeface="Arial"/>
              </a:rPr>
              <a:t> </a:t>
            </a:r>
            <a:r>
              <a:rPr lang="en-US" sz="1800" dirty="0" err="1">
                <a:latin typeface="Arial"/>
                <a:ea typeface="Arial"/>
                <a:cs typeface="Arial"/>
                <a:sym typeface="Arial"/>
              </a:rPr>
              <a:t>así</a:t>
            </a:r>
            <a:r>
              <a:rPr lang="en-US" sz="1800" dirty="0">
                <a:latin typeface="Arial"/>
                <a:ea typeface="Arial"/>
                <a:cs typeface="Arial"/>
                <a:sym typeface="Arial"/>
              </a:rPr>
              <a:t> </a:t>
            </a:r>
            <a:r>
              <a:rPr lang="en-US" sz="1800" dirty="0" err="1">
                <a:latin typeface="Arial"/>
                <a:ea typeface="Arial"/>
                <a:cs typeface="Arial"/>
                <a:sym typeface="Arial"/>
              </a:rPr>
              <a:t>como</a:t>
            </a:r>
            <a:r>
              <a:rPr lang="en-US" sz="1800" dirty="0">
                <a:latin typeface="Arial"/>
                <a:ea typeface="Arial"/>
                <a:cs typeface="Arial"/>
                <a:sym typeface="Arial"/>
              </a:rPr>
              <a:t> </a:t>
            </a:r>
            <a:r>
              <a:rPr lang="en-US" sz="1800" dirty="0" err="1">
                <a:latin typeface="Arial"/>
                <a:ea typeface="Arial"/>
                <a:cs typeface="Arial"/>
                <a:sym typeface="Arial"/>
              </a:rPr>
              <a:t>nosotros</a:t>
            </a:r>
            <a:r>
              <a:rPr lang="en-US" sz="1800" dirty="0">
                <a:latin typeface="Arial"/>
                <a:ea typeface="Arial"/>
                <a:cs typeface="Arial"/>
                <a:sym typeface="Arial"/>
              </a:rPr>
              <a:t> </a:t>
            </a:r>
            <a:r>
              <a:rPr lang="en-US" sz="1800" dirty="0" err="1">
                <a:latin typeface="Arial"/>
                <a:ea typeface="Arial"/>
                <a:cs typeface="Arial"/>
                <a:sym typeface="Arial"/>
              </a:rPr>
              <a:t>daremos</a:t>
            </a:r>
            <a:r>
              <a:rPr lang="en-US" sz="1800" dirty="0">
                <a:latin typeface="Arial"/>
                <a:ea typeface="Arial"/>
                <a:cs typeface="Arial"/>
                <a:sym typeface="Arial"/>
              </a:rPr>
              <a:t> </a:t>
            </a:r>
            <a:r>
              <a:rPr lang="en-US" sz="1800" dirty="0" err="1">
                <a:latin typeface="Arial"/>
                <a:ea typeface="Arial"/>
                <a:cs typeface="Arial"/>
                <a:sym typeface="Arial"/>
              </a:rPr>
              <a:t>nuestra</a:t>
            </a:r>
            <a:r>
              <a:rPr lang="en-US" sz="1800" dirty="0">
                <a:latin typeface="Arial"/>
                <a:ea typeface="Arial"/>
                <a:cs typeface="Arial"/>
                <a:sym typeface="Arial"/>
              </a:rPr>
              <a:t> </a:t>
            </a:r>
            <a:r>
              <a:rPr lang="en-US" sz="1800" dirty="0" err="1">
                <a:latin typeface="Arial"/>
                <a:ea typeface="Arial"/>
                <a:cs typeface="Arial"/>
                <a:sym typeface="Arial"/>
              </a:rPr>
              <a:t>congregación</a:t>
            </a:r>
            <a:r>
              <a:rPr lang="en-US" sz="1800" dirty="0">
                <a:latin typeface="Arial"/>
                <a:ea typeface="Arial"/>
                <a:cs typeface="Arial"/>
                <a:sym typeface="Arial"/>
              </a:rPr>
              <a:t>.</a:t>
            </a:r>
            <a:endParaRPr sz="1800" dirty="0">
              <a:latin typeface="Arial"/>
              <a:ea typeface="Arial"/>
              <a:cs typeface="Arial"/>
              <a:sym typeface="Arial"/>
            </a:endParaRPr>
          </a:p>
          <a:p>
            <a:pPr lvl="1" indent="-349250">
              <a:lnSpc>
                <a:spcPct val="115000"/>
              </a:lnSpc>
              <a:spcBef>
                <a:spcPts val="0"/>
              </a:spcBef>
              <a:spcAft>
                <a:spcPts val="1200"/>
              </a:spcAft>
              <a:buClr>
                <a:srgbClr val="C41F31"/>
              </a:buClr>
              <a:buSzPct val="150000"/>
              <a:buFont typeface="Arial"/>
              <a:buChar char="•"/>
            </a:pPr>
            <a:r>
              <a:rPr lang="en-US" sz="1800" dirty="0">
                <a:latin typeface="Arial"/>
                <a:ea typeface="Arial"/>
                <a:cs typeface="Arial"/>
                <a:sym typeface="Arial"/>
              </a:rPr>
              <a:t>La </a:t>
            </a:r>
            <a:r>
              <a:rPr lang="en-US" sz="1800" dirty="0" err="1">
                <a:latin typeface="Arial"/>
                <a:ea typeface="Arial"/>
                <a:cs typeface="Arial"/>
                <a:sym typeface="Arial"/>
              </a:rPr>
              <a:t>valentía</a:t>
            </a:r>
            <a:r>
              <a:rPr lang="en-US" sz="1800" dirty="0">
                <a:latin typeface="Arial"/>
                <a:ea typeface="Arial"/>
                <a:cs typeface="Arial"/>
                <a:sym typeface="Arial"/>
              </a:rPr>
              <a:t> </a:t>
            </a:r>
            <a:r>
              <a:rPr lang="en-US" sz="1800" dirty="0" err="1">
                <a:latin typeface="Arial"/>
                <a:ea typeface="Arial"/>
                <a:cs typeface="Arial"/>
                <a:sym typeface="Arial"/>
              </a:rPr>
              <a:t>en</a:t>
            </a:r>
            <a:r>
              <a:rPr lang="en-US" sz="1800" dirty="0">
                <a:latin typeface="Arial"/>
                <a:ea typeface="Arial"/>
                <a:cs typeface="Arial"/>
                <a:sym typeface="Arial"/>
              </a:rPr>
              <a:t> </a:t>
            </a:r>
            <a:r>
              <a:rPr lang="en-US" sz="1800" dirty="0" err="1">
                <a:latin typeface="Arial"/>
                <a:ea typeface="Arial"/>
                <a:cs typeface="Arial"/>
                <a:sym typeface="Arial"/>
              </a:rPr>
              <a:t>el</a:t>
            </a:r>
            <a:r>
              <a:rPr lang="en-US" sz="1800" dirty="0">
                <a:latin typeface="Arial"/>
                <a:ea typeface="Arial"/>
                <a:cs typeface="Arial"/>
                <a:sym typeface="Arial"/>
              </a:rPr>
              <a:t> </a:t>
            </a:r>
            <a:r>
              <a:rPr lang="en-US" sz="1800" dirty="0" err="1">
                <a:latin typeface="Arial"/>
                <a:ea typeface="Arial"/>
                <a:cs typeface="Arial"/>
                <a:sym typeface="Arial"/>
              </a:rPr>
              <a:t>líder</a:t>
            </a:r>
            <a:r>
              <a:rPr lang="en-US" sz="1800" dirty="0">
                <a:latin typeface="Arial"/>
                <a:ea typeface="Arial"/>
                <a:cs typeface="Arial"/>
                <a:sym typeface="Arial"/>
              </a:rPr>
              <a:t> es </a:t>
            </a:r>
            <a:r>
              <a:rPr lang="en-US" sz="1800" b="1" dirty="0" err="1">
                <a:latin typeface="Arial"/>
                <a:ea typeface="Arial"/>
                <a:cs typeface="Arial"/>
                <a:sym typeface="Arial"/>
              </a:rPr>
              <a:t>motivar</a:t>
            </a:r>
            <a:r>
              <a:rPr lang="en-US" sz="1800" b="1" dirty="0">
                <a:latin typeface="Arial"/>
                <a:ea typeface="Arial"/>
                <a:cs typeface="Arial"/>
                <a:sym typeface="Arial"/>
              </a:rPr>
              <a:t> a </a:t>
            </a:r>
            <a:r>
              <a:rPr lang="en-US" sz="1800" b="1" dirty="0" err="1">
                <a:latin typeface="Arial"/>
                <a:ea typeface="Arial"/>
                <a:cs typeface="Arial"/>
                <a:sym typeface="Arial"/>
              </a:rPr>
              <a:t>otros</a:t>
            </a:r>
            <a:r>
              <a:rPr lang="en-US" sz="1800" dirty="0">
                <a:latin typeface="Arial"/>
                <a:ea typeface="Arial"/>
                <a:cs typeface="Arial"/>
                <a:sym typeface="Arial"/>
              </a:rPr>
              <a:t>. Un </a:t>
            </a:r>
            <a:r>
              <a:rPr lang="en-US" sz="1800" dirty="0" err="1">
                <a:latin typeface="Arial"/>
                <a:ea typeface="Arial"/>
                <a:cs typeface="Arial"/>
                <a:sym typeface="Arial"/>
              </a:rPr>
              <a:t>líder</a:t>
            </a:r>
            <a:r>
              <a:rPr lang="en-US" sz="1800" dirty="0">
                <a:latin typeface="Arial"/>
                <a:ea typeface="Arial"/>
                <a:cs typeface="Arial"/>
                <a:sym typeface="Arial"/>
              </a:rPr>
              <a:t> </a:t>
            </a:r>
            <a:r>
              <a:rPr lang="en-US" sz="1800" dirty="0" err="1">
                <a:latin typeface="Arial"/>
                <a:ea typeface="Arial"/>
                <a:cs typeface="Arial"/>
                <a:sym typeface="Arial"/>
              </a:rPr>
              <a:t>motiva</a:t>
            </a:r>
            <a:r>
              <a:rPr lang="en-US" sz="1800" dirty="0">
                <a:latin typeface="Arial"/>
                <a:ea typeface="Arial"/>
                <a:cs typeface="Arial"/>
                <a:sym typeface="Arial"/>
              </a:rPr>
              <a:t> la personas a </a:t>
            </a:r>
            <a:r>
              <a:rPr lang="en-US" sz="1800" dirty="0" err="1">
                <a:latin typeface="Arial"/>
                <a:ea typeface="Arial"/>
                <a:cs typeface="Arial"/>
                <a:sym typeface="Arial"/>
              </a:rPr>
              <a:t>tener</a:t>
            </a:r>
            <a:r>
              <a:rPr lang="en-US" sz="1800" dirty="0">
                <a:latin typeface="Arial"/>
                <a:ea typeface="Arial"/>
                <a:cs typeface="Arial"/>
                <a:sym typeface="Arial"/>
              </a:rPr>
              <a:t> </a:t>
            </a:r>
            <a:r>
              <a:rPr lang="en-US" sz="1800" dirty="0" err="1">
                <a:latin typeface="Arial"/>
                <a:ea typeface="Arial"/>
                <a:cs typeface="Arial"/>
                <a:sym typeface="Arial"/>
              </a:rPr>
              <a:t>suficiente</a:t>
            </a:r>
            <a:r>
              <a:rPr lang="en-US" sz="1800" dirty="0">
                <a:latin typeface="Arial"/>
                <a:ea typeface="Arial"/>
                <a:cs typeface="Arial"/>
                <a:sym typeface="Arial"/>
              </a:rPr>
              <a:t> </a:t>
            </a:r>
            <a:r>
              <a:rPr lang="en-US" sz="1800" dirty="0" err="1">
                <a:latin typeface="Arial"/>
                <a:ea typeface="Arial"/>
                <a:cs typeface="Arial"/>
                <a:sym typeface="Arial"/>
              </a:rPr>
              <a:t>fe</a:t>
            </a:r>
            <a:r>
              <a:rPr lang="en-US" sz="1800" dirty="0">
                <a:latin typeface="Arial"/>
                <a:ea typeface="Arial"/>
                <a:cs typeface="Arial"/>
                <a:sym typeface="Arial"/>
              </a:rPr>
              <a:t> para </a:t>
            </a:r>
            <a:r>
              <a:rPr lang="en-US" sz="1800" dirty="0" err="1">
                <a:latin typeface="Arial"/>
                <a:ea typeface="Arial"/>
                <a:cs typeface="Arial"/>
                <a:sym typeface="Arial"/>
              </a:rPr>
              <a:t>creer</a:t>
            </a:r>
            <a:r>
              <a:rPr lang="en-US" sz="1800" dirty="0">
                <a:latin typeface="Arial"/>
                <a:ea typeface="Arial"/>
                <a:cs typeface="Arial"/>
                <a:sym typeface="Arial"/>
              </a:rPr>
              <a:t> que </a:t>
            </a:r>
            <a:r>
              <a:rPr lang="en-US" sz="1800" dirty="0" err="1">
                <a:latin typeface="Arial"/>
                <a:ea typeface="Arial"/>
                <a:cs typeface="Arial"/>
                <a:sym typeface="Arial"/>
              </a:rPr>
              <a:t>todas</a:t>
            </a:r>
            <a:r>
              <a:rPr lang="en-US" sz="1800" dirty="0">
                <a:latin typeface="Arial"/>
                <a:ea typeface="Arial"/>
                <a:cs typeface="Arial"/>
                <a:sym typeface="Arial"/>
              </a:rPr>
              <a:t> las </a:t>
            </a:r>
            <a:r>
              <a:rPr lang="en-US" sz="1800" dirty="0" err="1">
                <a:latin typeface="Arial"/>
                <a:ea typeface="Arial"/>
                <a:cs typeface="Arial"/>
                <a:sym typeface="Arial"/>
              </a:rPr>
              <a:t>cosas</a:t>
            </a:r>
            <a:r>
              <a:rPr lang="en-US" sz="1800" dirty="0">
                <a:latin typeface="Arial"/>
                <a:ea typeface="Arial"/>
                <a:cs typeface="Arial"/>
                <a:sym typeface="Arial"/>
              </a:rPr>
              <a:t> son </a:t>
            </a:r>
            <a:r>
              <a:rPr lang="en-US" sz="1800" dirty="0" err="1">
                <a:latin typeface="Arial"/>
                <a:ea typeface="Arial"/>
                <a:cs typeface="Arial"/>
                <a:sym typeface="Arial"/>
              </a:rPr>
              <a:t>posibles</a:t>
            </a:r>
            <a:r>
              <a:rPr lang="en-US" sz="1800" dirty="0">
                <a:latin typeface="Arial"/>
                <a:ea typeface="Arial"/>
                <a:cs typeface="Arial"/>
                <a:sym typeface="Arial"/>
              </a:rPr>
              <a:t> para Dios. </a:t>
            </a:r>
            <a:endParaRPr sz="3600" dirty="0"/>
          </a:p>
        </p:txBody>
      </p:sp>
      <p:pic>
        <p:nvPicPr>
          <p:cNvPr id="5" name="officeArt object" descr="*">
            <a:extLst>
              <a:ext uri="{FF2B5EF4-FFF2-40B4-BE49-F238E27FC236}">
                <a16:creationId xmlns:a16="http://schemas.microsoft.com/office/drawing/2014/main" id="{2CC5E38F-284D-0368-B665-216D994BEADB}"/>
              </a:ext>
            </a:extLst>
          </p:cNvPr>
          <p:cNvPicPr/>
          <p:nvPr/>
        </p:nvPicPr>
        <p:blipFill>
          <a:blip r:embed="rId3"/>
          <a:stretch>
            <a:fillRect/>
          </a:stretch>
        </p:blipFill>
        <p:spPr>
          <a:xfrm>
            <a:off x="1011730" y="1624132"/>
            <a:ext cx="378761" cy="156782"/>
          </a:xfrm>
          <a:prstGeom prst="rect">
            <a:avLst/>
          </a:prstGeom>
          <a:ln w="12700" cap="flat">
            <a:noFill/>
            <a:miter lim="400000"/>
          </a:ln>
          <a:effectLst/>
        </p:spPr>
      </p:pic>
      <p:sp>
        <p:nvSpPr>
          <p:cNvPr id="7" name="Google Shape;102;g10a52b2144b_0_86">
            <a:extLst>
              <a:ext uri="{FF2B5EF4-FFF2-40B4-BE49-F238E27FC236}">
                <a16:creationId xmlns:a16="http://schemas.microsoft.com/office/drawing/2014/main" id="{63CE1C9E-155B-D5DC-B29C-86E8BFA786C9}"/>
              </a:ext>
            </a:extLst>
          </p:cNvPr>
          <p:cNvSpPr txBox="1">
            <a:spLocks/>
          </p:cNvSpPr>
          <p:nvPr/>
        </p:nvSpPr>
        <p:spPr>
          <a:xfrm>
            <a:off x="298939" y="6101689"/>
            <a:ext cx="4273061" cy="400069"/>
          </a:xfrm>
          <a:prstGeom prst="rect">
            <a:avLst/>
          </a:prstGeom>
          <a:noFill/>
          <a:ln>
            <a:noFill/>
          </a:ln>
        </p:spPr>
        <p:txBody>
          <a:bodyPr spcFirstLastPara="1" wrap="square" lIns="91425" tIns="45700" rIns="91425" bIns="45700" anchor="ctr" anchorCtr="0">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pPr algn="l"/>
            <a:r>
              <a:rPr lang="en-US" sz="2000" b="1" dirty="0">
                <a:solidFill>
                  <a:srgbClr val="C41F31"/>
                </a:solidFill>
                <a:latin typeface="Arial Black" panose="020B0A04020102020204" pitchFamily="34" charset="0"/>
              </a:rPr>
              <a:t>FORMACIÓN DE CARÁCTER</a:t>
            </a:r>
          </a:p>
        </p:txBody>
      </p:sp>
      <p:pic>
        <p:nvPicPr>
          <p:cNvPr id="8" name="Picture 7" descr="Text, logo, company name&#10;&#10;Description automatically generated">
            <a:extLst>
              <a:ext uri="{FF2B5EF4-FFF2-40B4-BE49-F238E27FC236}">
                <a16:creationId xmlns:a16="http://schemas.microsoft.com/office/drawing/2014/main" id="{E6633588-09AB-9637-567E-DAC1E7D2789B}"/>
              </a:ext>
            </a:extLst>
          </p:cNvPr>
          <p:cNvPicPr>
            <a:picLocks noChangeAspect="1"/>
          </p:cNvPicPr>
          <p:nvPr/>
        </p:nvPicPr>
        <p:blipFill>
          <a:blip r:embed="rId4"/>
          <a:stretch>
            <a:fillRect/>
          </a:stretch>
        </p:blipFill>
        <p:spPr>
          <a:xfrm>
            <a:off x="7936878" y="5616900"/>
            <a:ext cx="1042644" cy="1110605"/>
          </a:xfrm>
          <a:prstGeom prst="rect">
            <a:avLst/>
          </a:prstGeom>
        </p:spPr>
      </p:pic>
      <p:cxnSp>
        <p:nvCxnSpPr>
          <p:cNvPr id="9" name="Straight Connector 8">
            <a:extLst>
              <a:ext uri="{FF2B5EF4-FFF2-40B4-BE49-F238E27FC236}">
                <a16:creationId xmlns:a16="http://schemas.microsoft.com/office/drawing/2014/main" id="{924E4EF1-54F2-6A22-B8FA-4C640F9C63B8}"/>
              </a:ext>
            </a:extLst>
          </p:cNvPr>
          <p:cNvCxnSpPr>
            <a:cxnSpLocks/>
          </p:cNvCxnSpPr>
          <p:nvPr/>
        </p:nvCxnSpPr>
        <p:spPr>
          <a:xfrm>
            <a:off x="4281854" y="6294037"/>
            <a:ext cx="3472960" cy="0"/>
          </a:xfrm>
          <a:prstGeom prst="line">
            <a:avLst/>
          </a:prstGeom>
          <a:ln w="19050">
            <a:solidFill>
              <a:srgbClr val="C41F31"/>
            </a:solidFill>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10a2a4cf63c_1_29"/>
          <p:cNvSpPr txBox="1">
            <a:spLocks noGrp="1"/>
          </p:cNvSpPr>
          <p:nvPr>
            <p:ph type="title"/>
          </p:nvPr>
        </p:nvSpPr>
        <p:spPr>
          <a:xfrm>
            <a:off x="457200" y="232390"/>
            <a:ext cx="8229600" cy="1077178"/>
          </a:xfrm>
          <a:prstGeom prst="rect">
            <a:avLst/>
          </a:prstGeom>
        </p:spPr>
        <p:txBody>
          <a:bodyPr spcFirstLastPara="1" wrap="square" lIns="91425" tIns="45700" rIns="91425" bIns="45700" anchor="ctr" anchorCtr="0">
            <a:spAutoFit/>
          </a:bodyPr>
          <a:lstStyle/>
          <a:p>
            <a:pPr marL="0" lvl="0" indent="0" algn="ctr" rtl="0">
              <a:spcBef>
                <a:spcPts val="0"/>
              </a:spcBef>
              <a:spcAft>
                <a:spcPts val="0"/>
              </a:spcAft>
              <a:buClr>
                <a:schemeClr val="dk1"/>
              </a:buClr>
              <a:buSzPts val="1100"/>
              <a:buFont typeface="Arial"/>
              <a:buNone/>
            </a:pPr>
            <a:r>
              <a:rPr lang="en-US" sz="3200" b="1" dirty="0">
                <a:latin typeface="Arial Black" panose="020B0A04020102020204" pitchFamily="34" charset="0"/>
              </a:rPr>
              <a:t>PARTE UNO</a:t>
            </a:r>
            <a:endParaRPr sz="3200" b="1" dirty="0">
              <a:latin typeface="Arial Black" panose="020B0A04020102020204" pitchFamily="34" charset="0"/>
            </a:endParaRPr>
          </a:p>
          <a:p>
            <a:pPr marL="0" lvl="0" indent="0" algn="ctr" rtl="0">
              <a:spcBef>
                <a:spcPts val="0"/>
              </a:spcBef>
              <a:spcAft>
                <a:spcPts val="0"/>
              </a:spcAft>
              <a:buNone/>
            </a:pPr>
            <a:r>
              <a:rPr lang="en-US" sz="3200" b="1" dirty="0" err="1">
                <a:latin typeface="Arial Black" panose="020B0A04020102020204" pitchFamily="34" charset="0"/>
              </a:rPr>
              <a:t>Reto</a:t>
            </a:r>
            <a:r>
              <a:rPr lang="en-US" sz="3200" b="1" dirty="0">
                <a:latin typeface="Arial Black" panose="020B0A04020102020204" pitchFamily="34" charset="0"/>
              </a:rPr>
              <a:t> #1 - </a:t>
            </a:r>
            <a:r>
              <a:rPr lang="en-US" sz="3200" b="1" dirty="0" err="1">
                <a:latin typeface="Arial Black" panose="020B0A04020102020204" pitchFamily="34" charset="0"/>
              </a:rPr>
              <a:t>Valentía</a:t>
            </a:r>
            <a:endParaRPr sz="3200" dirty="0">
              <a:latin typeface="Arial Black" panose="020B0A04020102020204" pitchFamily="34" charset="0"/>
            </a:endParaRPr>
          </a:p>
        </p:txBody>
      </p:sp>
      <p:sp>
        <p:nvSpPr>
          <p:cNvPr id="142" name="Google Shape;142;g10a2a4cf63c_1_29"/>
          <p:cNvSpPr txBox="1">
            <a:spLocks noGrp="1"/>
          </p:cNvSpPr>
          <p:nvPr>
            <p:ph type="body" idx="1"/>
          </p:nvPr>
        </p:nvSpPr>
        <p:spPr>
          <a:xfrm>
            <a:off x="457200" y="1752125"/>
            <a:ext cx="8229600" cy="1892785"/>
          </a:xfrm>
          <a:prstGeom prst="rect">
            <a:avLst/>
          </a:prstGeom>
        </p:spPr>
        <p:txBody>
          <a:bodyPr spcFirstLastPara="1" wrap="square" lIns="91425" tIns="45700" rIns="91425" bIns="45700" anchor="t" anchorCtr="0">
            <a:spAutoFit/>
          </a:bodyPr>
          <a:lstStyle/>
          <a:p>
            <a:pPr marL="0" lvl="0" indent="0" algn="l" rtl="0">
              <a:lnSpc>
                <a:spcPct val="115000"/>
              </a:lnSpc>
              <a:spcBef>
                <a:spcPts val="600"/>
              </a:spcBef>
              <a:spcAft>
                <a:spcPts val="0"/>
              </a:spcAft>
              <a:buNone/>
            </a:pPr>
            <a:r>
              <a:rPr lang="en-US" sz="2300" b="1" dirty="0">
                <a:solidFill>
                  <a:srgbClr val="000000"/>
                </a:solidFill>
              </a:rPr>
              <a:t>	</a:t>
            </a:r>
            <a:r>
              <a:rPr lang="en-US" sz="2300" b="1" dirty="0">
                <a:solidFill>
                  <a:srgbClr val="C41F31"/>
                </a:solidFill>
              </a:rPr>
              <a:t>Clave Dos: </a:t>
            </a:r>
            <a:r>
              <a:rPr lang="en-US" sz="2300" b="1" dirty="0" err="1">
                <a:solidFill>
                  <a:srgbClr val="C41F31"/>
                </a:solidFill>
              </a:rPr>
              <a:t>Valentía</a:t>
            </a:r>
            <a:r>
              <a:rPr lang="en-US" sz="2300" b="1" dirty="0">
                <a:solidFill>
                  <a:srgbClr val="C41F31"/>
                </a:solidFill>
              </a:rPr>
              <a:t> </a:t>
            </a:r>
            <a:r>
              <a:rPr lang="en-US" sz="2300" b="1" dirty="0" err="1">
                <a:solidFill>
                  <a:srgbClr val="C41F31"/>
                </a:solidFill>
              </a:rPr>
              <a:t>como</a:t>
            </a:r>
            <a:r>
              <a:rPr lang="en-US" sz="2300" b="1" dirty="0">
                <a:solidFill>
                  <a:srgbClr val="C41F31"/>
                </a:solidFill>
              </a:rPr>
              <a:t> Joshua</a:t>
            </a:r>
            <a:endParaRPr sz="2300" b="1" dirty="0">
              <a:solidFill>
                <a:srgbClr val="C41F31"/>
              </a:solidFill>
            </a:endParaRPr>
          </a:p>
          <a:p>
            <a:pPr marR="444971" lvl="1" indent="-374650">
              <a:lnSpc>
                <a:spcPct val="115000"/>
              </a:lnSpc>
              <a:spcBef>
                <a:spcPts val="0"/>
              </a:spcBef>
              <a:spcAft>
                <a:spcPts val="1200"/>
              </a:spcAft>
              <a:buClr>
                <a:srgbClr val="C41F31"/>
              </a:buClr>
              <a:buSzPct val="150000"/>
              <a:buFont typeface="Calibri"/>
              <a:buChar char="•"/>
            </a:pPr>
            <a:r>
              <a:rPr lang="en-US" sz="1900" i="1" dirty="0" err="1"/>
              <a:t>Pídale</a:t>
            </a:r>
            <a:r>
              <a:rPr lang="en-US" sz="1900" i="1" dirty="0"/>
              <a:t> a Dios que le </a:t>
            </a:r>
            <a:r>
              <a:rPr lang="en-US" sz="1900" i="1" dirty="0" err="1"/>
              <a:t>dé</a:t>
            </a:r>
            <a:r>
              <a:rPr lang="en-US" sz="1900" i="1" dirty="0"/>
              <a:t> </a:t>
            </a:r>
            <a:r>
              <a:rPr lang="en-US" sz="1900" i="1" dirty="0" err="1"/>
              <a:t>valentía</a:t>
            </a:r>
            <a:r>
              <a:rPr lang="en-US" sz="1900" i="1" dirty="0"/>
              <a:t>, </a:t>
            </a:r>
            <a:r>
              <a:rPr lang="en-US" sz="1900" i="1" dirty="0" err="1"/>
              <a:t>como</a:t>
            </a:r>
            <a:r>
              <a:rPr lang="en-US" sz="1900" i="1" dirty="0"/>
              <a:t> le </a:t>
            </a:r>
            <a:r>
              <a:rPr lang="en-US" sz="1900" i="1" dirty="0" err="1"/>
              <a:t>dio</a:t>
            </a:r>
            <a:r>
              <a:rPr lang="en-US" sz="1900" i="1" dirty="0"/>
              <a:t> a </a:t>
            </a:r>
            <a:r>
              <a:rPr lang="en-US" sz="1900" i="1" dirty="0" err="1"/>
              <a:t>Josué</a:t>
            </a:r>
            <a:r>
              <a:rPr lang="en-US" sz="1900" i="1" dirty="0"/>
              <a:t>.</a:t>
            </a:r>
            <a:endParaRPr sz="1900" i="1" dirty="0"/>
          </a:p>
          <a:p>
            <a:pPr marR="330671" lvl="1" indent="-374650">
              <a:lnSpc>
                <a:spcPct val="115000"/>
              </a:lnSpc>
              <a:spcBef>
                <a:spcPts val="0"/>
              </a:spcBef>
              <a:spcAft>
                <a:spcPts val="1200"/>
              </a:spcAft>
              <a:buClr>
                <a:srgbClr val="C41F31"/>
              </a:buClr>
              <a:buSzPct val="150000"/>
              <a:buFont typeface="Calibri"/>
              <a:buChar char="•"/>
            </a:pPr>
            <a:r>
              <a:rPr lang="en-US" sz="1900" i="1" dirty="0" err="1"/>
              <a:t>Empiece</a:t>
            </a:r>
            <a:r>
              <a:rPr lang="en-US" sz="1900" i="1" dirty="0"/>
              <a:t> a </a:t>
            </a:r>
            <a:r>
              <a:rPr lang="en-US" sz="1900" i="1" dirty="0" err="1"/>
              <a:t>ejemplificar</a:t>
            </a:r>
            <a:r>
              <a:rPr lang="en-US" sz="1900" i="1" dirty="0"/>
              <a:t> la </a:t>
            </a:r>
            <a:r>
              <a:rPr lang="en-US" sz="1900" i="1" dirty="0" err="1"/>
              <a:t>valentía</a:t>
            </a:r>
            <a:r>
              <a:rPr lang="en-US" sz="1900" i="1" dirty="0"/>
              <a:t> </a:t>
            </a:r>
            <a:r>
              <a:rPr lang="en-US" sz="1900" i="1" dirty="0" err="1"/>
              <a:t>en</a:t>
            </a:r>
            <a:r>
              <a:rPr lang="en-US" sz="1900" i="1" dirty="0"/>
              <a:t> </a:t>
            </a:r>
            <a:r>
              <a:rPr lang="en-US" sz="1900" i="1" dirty="0" err="1"/>
              <a:t>el</a:t>
            </a:r>
            <a:r>
              <a:rPr lang="en-US" sz="1900" i="1" dirty="0"/>
              <a:t> </a:t>
            </a:r>
            <a:r>
              <a:rPr lang="en-US" sz="1900" i="1" dirty="0" err="1"/>
              <a:t>Todopoderoso</a:t>
            </a:r>
            <a:r>
              <a:rPr lang="en-US" sz="1900" i="1" dirty="0"/>
              <a:t>; </a:t>
            </a:r>
            <a:r>
              <a:rPr lang="en-US" sz="1900" i="1" dirty="0" err="1"/>
              <a:t>crea</a:t>
            </a:r>
            <a:r>
              <a:rPr lang="en-US" sz="1900" i="1" dirty="0"/>
              <a:t> </a:t>
            </a:r>
            <a:r>
              <a:rPr lang="en-US" sz="1900" i="1" dirty="0" err="1"/>
              <a:t>en</a:t>
            </a:r>
            <a:r>
              <a:rPr lang="en-US" sz="1900" i="1" dirty="0"/>
              <a:t> que </a:t>
            </a:r>
            <a:r>
              <a:rPr lang="en-US" sz="1900" i="1" dirty="0" err="1"/>
              <a:t>puedes</a:t>
            </a:r>
            <a:r>
              <a:rPr lang="en-US" sz="1900" i="1" dirty="0"/>
              <a:t> </a:t>
            </a:r>
            <a:r>
              <a:rPr lang="en-US" sz="1900" i="1" dirty="0" err="1"/>
              <a:t>alcanzar</a:t>
            </a:r>
            <a:r>
              <a:rPr lang="en-US" sz="1900" i="1" dirty="0"/>
              <a:t> </a:t>
            </a:r>
            <a:r>
              <a:rPr lang="en-US" sz="1900" i="1" dirty="0" err="1"/>
              <a:t>nuevas</a:t>
            </a:r>
            <a:r>
              <a:rPr lang="en-US" sz="1900" i="1" dirty="0"/>
              <a:t> </a:t>
            </a:r>
            <a:r>
              <a:rPr lang="en-US" sz="1900" i="1" dirty="0" err="1"/>
              <a:t>montañas</a:t>
            </a:r>
            <a:r>
              <a:rPr lang="en-US" sz="1900" i="1" dirty="0"/>
              <a:t> para Dios.</a:t>
            </a:r>
            <a:endParaRPr sz="2700" i="1" dirty="0"/>
          </a:p>
        </p:txBody>
      </p:sp>
      <p:sp>
        <p:nvSpPr>
          <p:cNvPr id="143" name="Google Shape;143;g10a2a4cf63c_1_29"/>
          <p:cNvSpPr txBox="1"/>
          <p:nvPr/>
        </p:nvSpPr>
        <p:spPr>
          <a:xfrm>
            <a:off x="457200" y="3783375"/>
            <a:ext cx="82296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i="1">
                <a:latin typeface="Calibri"/>
                <a:ea typeface="Calibri"/>
                <a:cs typeface="Calibri"/>
                <a:sym typeface="Calibri"/>
              </a:rPr>
              <a:t>¿La gente piensa en usted como un líder valiente? ¿De qué manera eres valiente? Escriba los atributos de valentía que le gustaría ver manifestados en su vida. Guárdalos como peticiones de oración ante Dios.</a:t>
            </a:r>
            <a:endParaRPr sz="2000" i="1">
              <a:latin typeface="Calibri"/>
              <a:ea typeface="Calibri"/>
              <a:cs typeface="Calibri"/>
              <a:sym typeface="Calibri"/>
            </a:endParaRPr>
          </a:p>
        </p:txBody>
      </p:sp>
      <p:pic>
        <p:nvPicPr>
          <p:cNvPr id="6" name="officeArt object" descr="*">
            <a:extLst>
              <a:ext uri="{FF2B5EF4-FFF2-40B4-BE49-F238E27FC236}">
                <a16:creationId xmlns:a16="http://schemas.microsoft.com/office/drawing/2014/main" id="{33D408BC-192B-5716-AAAC-225BB90F8832}"/>
              </a:ext>
            </a:extLst>
          </p:cNvPr>
          <p:cNvPicPr/>
          <p:nvPr/>
        </p:nvPicPr>
        <p:blipFill>
          <a:blip r:embed="rId3"/>
          <a:stretch>
            <a:fillRect/>
          </a:stretch>
        </p:blipFill>
        <p:spPr>
          <a:xfrm>
            <a:off x="1011730" y="1997333"/>
            <a:ext cx="378761" cy="156782"/>
          </a:xfrm>
          <a:prstGeom prst="rect">
            <a:avLst/>
          </a:prstGeom>
          <a:ln w="12700" cap="flat">
            <a:noFill/>
            <a:miter lim="400000"/>
          </a:ln>
          <a:effectLst/>
        </p:spPr>
      </p:pic>
      <p:sp>
        <p:nvSpPr>
          <p:cNvPr id="7" name="Google Shape;102;g10a52b2144b_0_86">
            <a:extLst>
              <a:ext uri="{FF2B5EF4-FFF2-40B4-BE49-F238E27FC236}">
                <a16:creationId xmlns:a16="http://schemas.microsoft.com/office/drawing/2014/main" id="{5E463E8B-E162-BF75-AA80-8A01F76308A0}"/>
              </a:ext>
            </a:extLst>
          </p:cNvPr>
          <p:cNvSpPr txBox="1">
            <a:spLocks/>
          </p:cNvSpPr>
          <p:nvPr/>
        </p:nvSpPr>
        <p:spPr>
          <a:xfrm>
            <a:off x="298939" y="6101689"/>
            <a:ext cx="4273061" cy="400069"/>
          </a:xfrm>
          <a:prstGeom prst="rect">
            <a:avLst/>
          </a:prstGeom>
          <a:noFill/>
          <a:ln>
            <a:noFill/>
          </a:ln>
        </p:spPr>
        <p:txBody>
          <a:bodyPr spcFirstLastPara="1" wrap="square" lIns="91425" tIns="45700" rIns="91425" bIns="45700" anchor="ctr" anchorCtr="0">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pPr algn="l"/>
            <a:r>
              <a:rPr lang="en-US" sz="2000" b="1" dirty="0">
                <a:solidFill>
                  <a:srgbClr val="C41F31"/>
                </a:solidFill>
                <a:latin typeface="Arial Black" panose="020B0A04020102020204" pitchFamily="34" charset="0"/>
              </a:rPr>
              <a:t>FORMACIÓN DE CARÁCTER</a:t>
            </a:r>
          </a:p>
        </p:txBody>
      </p:sp>
      <p:pic>
        <p:nvPicPr>
          <p:cNvPr id="8" name="Picture 7" descr="Text, logo, company name&#10;&#10;Description automatically generated">
            <a:extLst>
              <a:ext uri="{FF2B5EF4-FFF2-40B4-BE49-F238E27FC236}">
                <a16:creationId xmlns:a16="http://schemas.microsoft.com/office/drawing/2014/main" id="{755FFADB-3BB1-42C8-C093-75C14ACB607F}"/>
              </a:ext>
            </a:extLst>
          </p:cNvPr>
          <p:cNvPicPr>
            <a:picLocks noChangeAspect="1"/>
          </p:cNvPicPr>
          <p:nvPr/>
        </p:nvPicPr>
        <p:blipFill>
          <a:blip r:embed="rId4"/>
          <a:stretch>
            <a:fillRect/>
          </a:stretch>
        </p:blipFill>
        <p:spPr>
          <a:xfrm>
            <a:off x="7936878" y="5616900"/>
            <a:ext cx="1042644" cy="1110605"/>
          </a:xfrm>
          <a:prstGeom prst="rect">
            <a:avLst/>
          </a:prstGeom>
        </p:spPr>
      </p:pic>
      <p:cxnSp>
        <p:nvCxnSpPr>
          <p:cNvPr id="9" name="Straight Connector 8">
            <a:extLst>
              <a:ext uri="{FF2B5EF4-FFF2-40B4-BE49-F238E27FC236}">
                <a16:creationId xmlns:a16="http://schemas.microsoft.com/office/drawing/2014/main" id="{540B3E31-BA1F-C774-61C0-78E5C53E407F}"/>
              </a:ext>
            </a:extLst>
          </p:cNvPr>
          <p:cNvCxnSpPr>
            <a:cxnSpLocks/>
          </p:cNvCxnSpPr>
          <p:nvPr/>
        </p:nvCxnSpPr>
        <p:spPr>
          <a:xfrm>
            <a:off x="4281854" y="6294037"/>
            <a:ext cx="3472960" cy="0"/>
          </a:xfrm>
          <a:prstGeom prst="line">
            <a:avLst/>
          </a:prstGeom>
          <a:ln w="19050">
            <a:solidFill>
              <a:srgbClr val="C41F31"/>
            </a:solidFill>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10a2a4cf63c_1_34"/>
          <p:cNvSpPr txBox="1">
            <a:spLocks noGrp="1"/>
          </p:cNvSpPr>
          <p:nvPr>
            <p:ph type="title"/>
          </p:nvPr>
        </p:nvSpPr>
        <p:spPr>
          <a:xfrm>
            <a:off x="457200" y="222497"/>
            <a:ext cx="8229600" cy="1077178"/>
          </a:xfrm>
          <a:prstGeom prst="rect">
            <a:avLst/>
          </a:prstGeom>
        </p:spPr>
        <p:txBody>
          <a:bodyPr spcFirstLastPara="1" wrap="square" lIns="91425" tIns="45700" rIns="91425" bIns="45700" anchor="ctr" anchorCtr="0">
            <a:spAutoFit/>
          </a:bodyPr>
          <a:lstStyle/>
          <a:p>
            <a:pPr marL="0" lvl="0" indent="0" algn="ctr" rtl="0">
              <a:spcBef>
                <a:spcPts val="0"/>
              </a:spcBef>
              <a:spcAft>
                <a:spcPts val="0"/>
              </a:spcAft>
              <a:buNone/>
            </a:pPr>
            <a:r>
              <a:rPr lang="pt-BR" sz="3200" b="1" dirty="0">
                <a:latin typeface="Arial Black" panose="020B0A04020102020204" pitchFamily="34" charset="0"/>
              </a:rPr>
              <a:t>PARTE DOS </a:t>
            </a:r>
          </a:p>
          <a:p>
            <a:pPr marL="0" lvl="0" indent="0" algn="ctr" rtl="0">
              <a:spcBef>
                <a:spcPts val="0"/>
              </a:spcBef>
              <a:spcAft>
                <a:spcPts val="0"/>
              </a:spcAft>
              <a:buNone/>
            </a:pPr>
            <a:r>
              <a:rPr lang="pt-BR" sz="3200" b="1" dirty="0">
                <a:latin typeface="Arial Black" panose="020B0A04020102020204" pitchFamily="34" charset="0"/>
              </a:rPr>
              <a:t>Reto #2 - Perspectiva</a:t>
            </a:r>
          </a:p>
        </p:txBody>
      </p:sp>
      <p:sp>
        <p:nvSpPr>
          <p:cNvPr id="156" name="Google Shape;156;g10a2a4cf63c_1_34"/>
          <p:cNvSpPr txBox="1">
            <a:spLocks noGrp="1"/>
          </p:cNvSpPr>
          <p:nvPr>
            <p:ph type="body" idx="1"/>
          </p:nvPr>
        </p:nvSpPr>
        <p:spPr>
          <a:xfrm>
            <a:off x="457200" y="1495238"/>
            <a:ext cx="82296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2000" i="1" dirty="0"/>
              <a:t>A menudo </a:t>
            </a:r>
            <a:r>
              <a:rPr lang="en-US" sz="2000" i="1" dirty="0" err="1"/>
              <a:t>digo</a:t>
            </a:r>
            <a:r>
              <a:rPr lang="en-US" sz="2000" i="1" dirty="0"/>
              <a:t> que la </a:t>
            </a:r>
            <a:r>
              <a:rPr lang="en-US" sz="2000" i="1" dirty="0" err="1"/>
              <a:t>Iglesia</a:t>
            </a:r>
            <a:r>
              <a:rPr lang="en-US" sz="2000" i="1" dirty="0"/>
              <a:t> que </a:t>
            </a:r>
            <a:r>
              <a:rPr lang="en-US" sz="2000" i="1" dirty="0" err="1"/>
              <a:t>realmente</a:t>
            </a:r>
            <a:r>
              <a:rPr lang="en-US" sz="2000" i="1" dirty="0"/>
              <a:t> </a:t>
            </a:r>
            <a:r>
              <a:rPr lang="en-US" sz="2000" i="1" dirty="0" err="1"/>
              <a:t>está</a:t>
            </a:r>
            <a:r>
              <a:rPr lang="en-US" sz="2000" i="1" dirty="0"/>
              <a:t> </a:t>
            </a:r>
            <a:r>
              <a:rPr lang="en-US" sz="2000" i="1" dirty="0" err="1"/>
              <a:t>avanzando</a:t>
            </a:r>
            <a:r>
              <a:rPr lang="en-US" sz="2000" i="1" dirty="0"/>
              <a:t> </a:t>
            </a:r>
            <a:r>
              <a:rPr lang="en-US" sz="2000" i="1" dirty="0" err="1"/>
              <a:t>tiene</a:t>
            </a:r>
            <a:r>
              <a:rPr lang="en-US" sz="2000" i="1" dirty="0"/>
              <a:t> la </a:t>
            </a:r>
            <a:r>
              <a:rPr lang="en-US" sz="2000" i="1" dirty="0" err="1"/>
              <a:t>capacidad</a:t>
            </a:r>
            <a:r>
              <a:rPr lang="en-US" sz="2000" i="1" dirty="0"/>
              <a:t> de </a:t>
            </a:r>
            <a:r>
              <a:rPr lang="en-US" sz="2000" i="1" dirty="0" err="1"/>
              <a:t>enfocarse</a:t>
            </a:r>
            <a:r>
              <a:rPr lang="en-US" sz="2000" i="1" dirty="0"/>
              <a:t> </a:t>
            </a:r>
            <a:r>
              <a:rPr lang="en-US" sz="2000" i="1" dirty="0" err="1"/>
              <a:t>en</a:t>
            </a:r>
            <a:r>
              <a:rPr lang="en-US" sz="2000" i="1" dirty="0"/>
              <a:t> lo que Dios </a:t>
            </a:r>
            <a:r>
              <a:rPr lang="en-US" sz="2000" i="1" dirty="0" err="1"/>
              <a:t>quiere</a:t>
            </a:r>
            <a:r>
              <a:rPr lang="en-US" sz="2000" i="1" dirty="0"/>
              <a:t> que </a:t>
            </a:r>
            <a:r>
              <a:rPr lang="en-US" sz="2000" i="1" dirty="0" err="1"/>
              <a:t>hagan</a:t>
            </a:r>
            <a:r>
              <a:rPr lang="en-US" sz="2000" i="1" dirty="0"/>
              <a:t>, y ese es </a:t>
            </a:r>
            <a:r>
              <a:rPr lang="en-US" sz="2000" i="1" dirty="0" err="1"/>
              <a:t>nuestro</a:t>
            </a:r>
            <a:r>
              <a:rPr lang="en-US" sz="2000" i="1" dirty="0"/>
              <a:t> mayor </a:t>
            </a:r>
            <a:r>
              <a:rPr lang="en-US" sz="2000" i="1" dirty="0" err="1"/>
              <a:t>desafío</a:t>
            </a:r>
            <a:r>
              <a:rPr lang="en-US" sz="2000" i="1" dirty="0"/>
              <a:t>, </a:t>
            </a:r>
            <a:r>
              <a:rPr lang="en-US" sz="2000" i="1" dirty="0" err="1"/>
              <a:t>obtener</a:t>
            </a:r>
            <a:r>
              <a:rPr lang="en-US" sz="2000" i="1" dirty="0"/>
              <a:t> </a:t>
            </a:r>
            <a:r>
              <a:rPr lang="en-US" sz="2000" i="1" dirty="0" err="1"/>
              <a:t>esa</a:t>
            </a:r>
            <a:r>
              <a:rPr lang="en-US" sz="2000" i="1" dirty="0"/>
              <a:t> </a:t>
            </a:r>
            <a:r>
              <a:rPr lang="en-US" sz="2000" i="1" dirty="0" err="1"/>
              <a:t>perspectiva</a:t>
            </a:r>
            <a:r>
              <a:rPr lang="en-US" sz="2000" i="1" dirty="0"/>
              <a:t>. —Stan Toler</a:t>
            </a:r>
            <a:endParaRPr sz="2000" i="1" dirty="0"/>
          </a:p>
          <a:p>
            <a:pPr marL="0" lvl="0" indent="0" algn="l" rtl="0">
              <a:spcBef>
                <a:spcPts val="360"/>
              </a:spcBef>
              <a:spcAft>
                <a:spcPts val="0"/>
              </a:spcAft>
              <a:buNone/>
            </a:pPr>
            <a:endParaRPr sz="1800" i="1" dirty="0"/>
          </a:p>
          <a:p>
            <a:pPr marL="0" lvl="0" indent="0" algn="l" rtl="0">
              <a:spcBef>
                <a:spcPts val="360"/>
              </a:spcBef>
              <a:spcAft>
                <a:spcPts val="0"/>
              </a:spcAft>
              <a:buNone/>
            </a:pPr>
            <a:r>
              <a:rPr lang="en-US" sz="2800" b="1" dirty="0"/>
              <a:t>	</a:t>
            </a:r>
            <a:r>
              <a:rPr lang="en-US" sz="2400" b="1" dirty="0">
                <a:solidFill>
                  <a:srgbClr val="C41F31"/>
                </a:solidFill>
              </a:rPr>
              <a:t>Clave: </a:t>
            </a:r>
            <a:r>
              <a:rPr lang="en-US" sz="2400" b="1" dirty="0" err="1">
                <a:solidFill>
                  <a:srgbClr val="C41F31"/>
                </a:solidFill>
              </a:rPr>
              <a:t>Determinar</a:t>
            </a:r>
            <a:r>
              <a:rPr lang="en-US" sz="2400" b="1" dirty="0">
                <a:solidFill>
                  <a:srgbClr val="C41F31"/>
                </a:solidFill>
              </a:rPr>
              <a:t> la </a:t>
            </a:r>
            <a:r>
              <a:rPr lang="en-US" sz="2400" b="1" dirty="0" err="1">
                <a:solidFill>
                  <a:srgbClr val="C41F31"/>
                </a:solidFill>
              </a:rPr>
              <a:t>perspectiva</a:t>
            </a:r>
            <a:endParaRPr sz="2400" b="1" dirty="0">
              <a:solidFill>
                <a:srgbClr val="C41F31"/>
              </a:solidFill>
            </a:endParaRPr>
          </a:p>
          <a:p>
            <a:pPr marL="0" lvl="0" indent="0" algn="l" rtl="0">
              <a:spcBef>
                <a:spcPts val="0"/>
              </a:spcBef>
              <a:spcAft>
                <a:spcPts val="0"/>
              </a:spcAft>
              <a:buNone/>
            </a:pPr>
            <a:endParaRPr sz="2000" b="1" dirty="0"/>
          </a:p>
          <a:p>
            <a:pPr marL="914400" lvl="0" indent="457200" algn="l" rtl="0">
              <a:spcBef>
                <a:spcPts val="360"/>
              </a:spcBef>
              <a:spcAft>
                <a:spcPts val="0"/>
              </a:spcAft>
              <a:buNone/>
            </a:pPr>
            <a:r>
              <a:rPr lang="en-US" sz="1800" i="1" dirty="0" err="1"/>
              <a:t>Quién</a:t>
            </a:r>
            <a:r>
              <a:rPr lang="en-US" sz="1800" i="1" dirty="0"/>
              <a:t> </a:t>
            </a:r>
            <a:r>
              <a:rPr lang="en-US" sz="1800" i="1" dirty="0" err="1"/>
              <a:t>eres</a:t>
            </a:r>
            <a:r>
              <a:rPr lang="en-US" sz="1800" i="1" dirty="0"/>
              <a:t>, </a:t>
            </a:r>
            <a:r>
              <a:rPr lang="en-US" sz="1800" i="1" dirty="0" err="1"/>
              <a:t>determina</a:t>
            </a:r>
            <a:r>
              <a:rPr lang="en-US" sz="1800" i="1" dirty="0"/>
              <a:t> lo que </a:t>
            </a:r>
            <a:r>
              <a:rPr lang="en-US" sz="1800" i="1" dirty="0" err="1"/>
              <a:t>piensas</a:t>
            </a:r>
            <a:r>
              <a:rPr lang="en-US" sz="1800" i="1" dirty="0"/>
              <a:t>.</a:t>
            </a:r>
            <a:endParaRPr sz="1800" i="1" dirty="0"/>
          </a:p>
          <a:p>
            <a:pPr marL="914400" lvl="0" indent="457200" algn="l" rtl="0">
              <a:spcBef>
                <a:spcPts val="360"/>
              </a:spcBef>
              <a:spcAft>
                <a:spcPts val="0"/>
              </a:spcAft>
              <a:buNone/>
            </a:pPr>
            <a:r>
              <a:rPr lang="en-US" sz="1800" i="1" dirty="0"/>
              <a:t>Lo que </a:t>
            </a:r>
            <a:r>
              <a:rPr lang="en-US" sz="1800" i="1" dirty="0" err="1"/>
              <a:t>piensas</a:t>
            </a:r>
            <a:r>
              <a:rPr lang="en-US" sz="1800" i="1" dirty="0"/>
              <a:t> </a:t>
            </a:r>
            <a:r>
              <a:rPr lang="en-US" sz="1800" i="1" dirty="0" err="1"/>
              <a:t>determina</a:t>
            </a:r>
            <a:r>
              <a:rPr lang="en-US" sz="1800" i="1" dirty="0"/>
              <a:t> lo que </a:t>
            </a:r>
            <a:r>
              <a:rPr lang="en-US" sz="1800" i="1" dirty="0" err="1"/>
              <a:t>eres</a:t>
            </a:r>
            <a:r>
              <a:rPr lang="en-US" sz="1800" i="1" dirty="0"/>
              <a:t>.</a:t>
            </a:r>
            <a:endParaRPr sz="1800" i="1" dirty="0"/>
          </a:p>
          <a:p>
            <a:pPr marL="914400" lvl="0" indent="457200" algn="l" rtl="0">
              <a:spcBef>
                <a:spcPts val="360"/>
              </a:spcBef>
              <a:spcAft>
                <a:spcPts val="0"/>
              </a:spcAft>
              <a:buNone/>
            </a:pPr>
            <a:r>
              <a:rPr lang="en-US" sz="1800" i="1" dirty="0"/>
              <a:t>El </a:t>
            </a:r>
            <a:r>
              <a:rPr lang="en-US" sz="1800" i="1" dirty="0" err="1"/>
              <a:t>lugar</a:t>
            </a:r>
            <a:r>
              <a:rPr lang="en-US" sz="1800" i="1" dirty="0"/>
              <a:t> </a:t>
            </a:r>
            <a:r>
              <a:rPr lang="en-US" sz="1800" i="1" dirty="0" err="1"/>
              <a:t>donde</a:t>
            </a:r>
            <a:r>
              <a:rPr lang="en-US" sz="1800" i="1" dirty="0"/>
              <a:t> </a:t>
            </a:r>
            <a:r>
              <a:rPr lang="en-US" sz="1800" i="1" dirty="0" err="1"/>
              <a:t>te</a:t>
            </a:r>
            <a:r>
              <a:rPr lang="en-US" sz="1800" i="1" dirty="0"/>
              <a:t> </a:t>
            </a:r>
            <a:r>
              <a:rPr lang="en-US" sz="1800" i="1" dirty="0" err="1"/>
              <a:t>sientas</a:t>
            </a:r>
            <a:r>
              <a:rPr lang="en-US" sz="1800" i="1" dirty="0"/>
              <a:t> </a:t>
            </a:r>
            <a:r>
              <a:rPr lang="en-US" sz="1800" i="1" dirty="0" err="1"/>
              <a:t>determina</a:t>
            </a:r>
            <a:r>
              <a:rPr lang="en-US" sz="1800" i="1" dirty="0"/>
              <a:t> lo que </a:t>
            </a:r>
            <a:r>
              <a:rPr lang="en-US" sz="1800" i="1" dirty="0" err="1"/>
              <a:t>ves</a:t>
            </a:r>
            <a:r>
              <a:rPr lang="en-US" sz="1800" i="1" dirty="0"/>
              <a:t>.</a:t>
            </a:r>
            <a:endParaRPr sz="1800" i="1" dirty="0"/>
          </a:p>
          <a:p>
            <a:pPr marL="914400" lvl="0" indent="457200" algn="l" rtl="0">
              <a:spcBef>
                <a:spcPts val="360"/>
              </a:spcBef>
              <a:spcAft>
                <a:spcPts val="0"/>
              </a:spcAft>
              <a:buNone/>
            </a:pPr>
            <a:r>
              <a:rPr lang="en-US" sz="1800" i="1" dirty="0"/>
              <a:t>Lo que </a:t>
            </a:r>
            <a:r>
              <a:rPr lang="en-US" sz="1800" i="1" dirty="0" err="1"/>
              <a:t>ves</a:t>
            </a:r>
            <a:r>
              <a:rPr lang="en-US" sz="1800" i="1" dirty="0"/>
              <a:t> </a:t>
            </a:r>
            <a:r>
              <a:rPr lang="en-US" sz="1800" i="1" dirty="0" err="1"/>
              <a:t>determina</a:t>
            </a:r>
            <a:r>
              <a:rPr lang="en-US" sz="1800" i="1" dirty="0"/>
              <a:t> lo que </a:t>
            </a:r>
            <a:r>
              <a:rPr lang="en-US" sz="1800" i="1" dirty="0" err="1"/>
              <a:t>obtienes</a:t>
            </a:r>
            <a:r>
              <a:rPr lang="en-US" sz="1800" i="1" dirty="0"/>
              <a:t>.</a:t>
            </a:r>
            <a:endParaRPr sz="1800" i="1" dirty="0"/>
          </a:p>
          <a:p>
            <a:pPr marL="1371600" lvl="0" indent="457200" algn="l" rtl="0">
              <a:spcBef>
                <a:spcPts val="360"/>
              </a:spcBef>
              <a:spcAft>
                <a:spcPts val="0"/>
              </a:spcAft>
              <a:buNone/>
            </a:pPr>
            <a:r>
              <a:rPr lang="en-US" sz="1800" i="1" dirty="0"/>
              <a:t>- John C. Maxwell</a:t>
            </a:r>
            <a:endParaRPr sz="1800" i="1" dirty="0"/>
          </a:p>
        </p:txBody>
      </p:sp>
      <p:pic>
        <p:nvPicPr>
          <p:cNvPr id="5" name="officeArt object" descr="*">
            <a:extLst>
              <a:ext uri="{FF2B5EF4-FFF2-40B4-BE49-F238E27FC236}">
                <a16:creationId xmlns:a16="http://schemas.microsoft.com/office/drawing/2014/main" id="{66179F8B-F47E-12AC-190B-984112550A05}"/>
              </a:ext>
            </a:extLst>
          </p:cNvPr>
          <p:cNvPicPr/>
          <p:nvPr/>
        </p:nvPicPr>
        <p:blipFill>
          <a:blip r:embed="rId3"/>
          <a:stretch>
            <a:fillRect/>
          </a:stretch>
        </p:blipFill>
        <p:spPr>
          <a:xfrm>
            <a:off x="1011730" y="3034828"/>
            <a:ext cx="378761" cy="156782"/>
          </a:xfrm>
          <a:prstGeom prst="rect">
            <a:avLst/>
          </a:prstGeom>
          <a:ln w="12700" cap="flat">
            <a:noFill/>
            <a:miter lim="400000"/>
          </a:ln>
          <a:effectLst/>
        </p:spPr>
      </p:pic>
      <p:sp>
        <p:nvSpPr>
          <p:cNvPr id="6" name="Google Shape;102;g10a52b2144b_0_86">
            <a:extLst>
              <a:ext uri="{FF2B5EF4-FFF2-40B4-BE49-F238E27FC236}">
                <a16:creationId xmlns:a16="http://schemas.microsoft.com/office/drawing/2014/main" id="{0F41505F-5D96-7BCB-3FD7-63AE143A0113}"/>
              </a:ext>
            </a:extLst>
          </p:cNvPr>
          <p:cNvSpPr txBox="1">
            <a:spLocks/>
          </p:cNvSpPr>
          <p:nvPr/>
        </p:nvSpPr>
        <p:spPr>
          <a:xfrm>
            <a:off x="298939" y="6101689"/>
            <a:ext cx="4273061" cy="400069"/>
          </a:xfrm>
          <a:prstGeom prst="rect">
            <a:avLst/>
          </a:prstGeom>
          <a:noFill/>
          <a:ln>
            <a:noFill/>
          </a:ln>
        </p:spPr>
        <p:txBody>
          <a:bodyPr spcFirstLastPara="1" wrap="square" lIns="91425" tIns="45700" rIns="91425" bIns="45700" anchor="ctr" anchorCtr="0">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pPr algn="l"/>
            <a:r>
              <a:rPr lang="en-US" sz="2000" b="1" dirty="0">
                <a:solidFill>
                  <a:srgbClr val="C41F31"/>
                </a:solidFill>
                <a:latin typeface="Arial Black" panose="020B0A04020102020204" pitchFamily="34" charset="0"/>
              </a:rPr>
              <a:t>FORMACIÓN DE CARÁCTER</a:t>
            </a:r>
          </a:p>
        </p:txBody>
      </p:sp>
      <p:pic>
        <p:nvPicPr>
          <p:cNvPr id="7" name="Picture 6" descr="Text, logo, company name&#10;&#10;Description automatically generated">
            <a:extLst>
              <a:ext uri="{FF2B5EF4-FFF2-40B4-BE49-F238E27FC236}">
                <a16:creationId xmlns:a16="http://schemas.microsoft.com/office/drawing/2014/main" id="{40339A11-421D-E978-DBF3-CAF7F4B9D7CE}"/>
              </a:ext>
            </a:extLst>
          </p:cNvPr>
          <p:cNvPicPr>
            <a:picLocks noChangeAspect="1"/>
          </p:cNvPicPr>
          <p:nvPr/>
        </p:nvPicPr>
        <p:blipFill>
          <a:blip r:embed="rId4"/>
          <a:stretch>
            <a:fillRect/>
          </a:stretch>
        </p:blipFill>
        <p:spPr>
          <a:xfrm>
            <a:off x="7936878" y="5616900"/>
            <a:ext cx="1042644" cy="1110605"/>
          </a:xfrm>
          <a:prstGeom prst="rect">
            <a:avLst/>
          </a:prstGeom>
        </p:spPr>
      </p:pic>
      <p:cxnSp>
        <p:nvCxnSpPr>
          <p:cNvPr id="8" name="Straight Connector 7">
            <a:extLst>
              <a:ext uri="{FF2B5EF4-FFF2-40B4-BE49-F238E27FC236}">
                <a16:creationId xmlns:a16="http://schemas.microsoft.com/office/drawing/2014/main" id="{50331C91-458C-EB18-E3A2-4E03811DE4EB}"/>
              </a:ext>
            </a:extLst>
          </p:cNvPr>
          <p:cNvCxnSpPr>
            <a:cxnSpLocks/>
          </p:cNvCxnSpPr>
          <p:nvPr/>
        </p:nvCxnSpPr>
        <p:spPr>
          <a:xfrm>
            <a:off x="4281854" y="6294037"/>
            <a:ext cx="3472960" cy="0"/>
          </a:xfrm>
          <a:prstGeom prst="line">
            <a:avLst/>
          </a:prstGeom>
          <a:ln w="19050">
            <a:solidFill>
              <a:srgbClr val="C41F31"/>
            </a:solidFill>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10a2a4cf63c_1_39"/>
          <p:cNvSpPr txBox="1">
            <a:spLocks noGrp="1"/>
          </p:cNvSpPr>
          <p:nvPr>
            <p:ph type="title"/>
          </p:nvPr>
        </p:nvSpPr>
        <p:spPr>
          <a:xfrm>
            <a:off x="457200" y="222497"/>
            <a:ext cx="8229600" cy="1077178"/>
          </a:xfrm>
          <a:prstGeom prst="rect">
            <a:avLst/>
          </a:prstGeom>
        </p:spPr>
        <p:txBody>
          <a:bodyPr spcFirstLastPara="1" wrap="square" lIns="91425" tIns="45700" rIns="91425" bIns="45700" anchor="ctr" anchorCtr="0">
            <a:spAutoFit/>
          </a:bodyPr>
          <a:lstStyle/>
          <a:p>
            <a:pPr marL="0" lvl="0" indent="0" algn="ctr" rtl="0">
              <a:spcBef>
                <a:spcPts val="0"/>
              </a:spcBef>
              <a:spcAft>
                <a:spcPts val="0"/>
              </a:spcAft>
              <a:buClr>
                <a:schemeClr val="dk1"/>
              </a:buClr>
              <a:buSzPts val="1100"/>
              <a:buFont typeface="Arial"/>
              <a:buNone/>
            </a:pPr>
            <a:r>
              <a:rPr lang="en-US" sz="3200" b="1" dirty="0">
                <a:latin typeface="Arial Black" panose="020B0A04020102020204" pitchFamily="34" charset="0"/>
              </a:rPr>
              <a:t>PARTE DOS </a:t>
            </a:r>
            <a:endParaRPr sz="3200" b="1" dirty="0">
              <a:latin typeface="Arial Black" panose="020B0A04020102020204" pitchFamily="34" charset="0"/>
            </a:endParaRPr>
          </a:p>
          <a:p>
            <a:pPr marL="0" lvl="0" indent="0" algn="ctr" rtl="0">
              <a:spcBef>
                <a:spcPts val="0"/>
              </a:spcBef>
              <a:spcAft>
                <a:spcPts val="0"/>
              </a:spcAft>
              <a:buNone/>
            </a:pPr>
            <a:r>
              <a:rPr lang="en-US" sz="3200" b="1" dirty="0" err="1">
                <a:latin typeface="Arial Black" panose="020B0A04020102020204" pitchFamily="34" charset="0"/>
              </a:rPr>
              <a:t>Reto</a:t>
            </a:r>
            <a:r>
              <a:rPr lang="en-US" sz="3200" b="1" dirty="0">
                <a:latin typeface="Arial Black" panose="020B0A04020102020204" pitchFamily="34" charset="0"/>
              </a:rPr>
              <a:t> #2 - </a:t>
            </a:r>
            <a:r>
              <a:rPr lang="en-US" sz="3200" b="1" dirty="0" err="1">
                <a:latin typeface="Arial Black" panose="020B0A04020102020204" pitchFamily="34" charset="0"/>
              </a:rPr>
              <a:t>Perspectiva</a:t>
            </a:r>
            <a:endParaRPr sz="3200" dirty="0">
              <a:latin typeface="Arial Black" panose="020B0A04020102020204" pitchFamily="34" charset="0"/>
            </a:endParaRPr>
          </a:p>
        </p:txBody>
      </p:sp>
      <p:sp>
        <p:nvSpPr>
          <p:cNvPr id="169" name="Google Shape;169;g10a2a4cf63c_1_39"/>
          <p:cNvSpPr txBox="1">
            <a:spLocks noGrp="1"/>
          </p:cNvSpPr>
          <p:nvPr>
            <p:ph type="body" idx="1"/>
          </p:nvPr>
        </p:nvSpPr>
        <p:spPr>
          <a:xfrm>
            <a:off x="457200" y="1580225"/>
            <a:ext cx="8397300" cy="4375516"/>
          </a:xfrm>
          <a:prstGeom prst="rect">
            <a:avLst/>
          </a:prstGeom>
        </p:spPr>
        <p:txBody>
          <a:bodyPr spcFirstLastPara="1" wrap="square" lIns="91425" tIns="45700" rIns="91425" bIns="45700" anchor="t" anchorCtr="0">
            <a:spAutoFit/>
          </a:bodyPr>
          <a:lstStyle/>
          <a:p>
            <a:pPr lvl="0" algn="l" rtl="0">
              <a:spcBef>
                <a:spcPts val="360"/>
              </a:spcBef>
              <a:spcAft>
                <a:spcPts val="1800"/>
              </a:spcAft>
              <a:buClr>
                <a:srgbClr val="C41F31"/>
              </a:buClr>
              <a:buSzPct val="150000"/>
              <a:buFont typeface="Arial" panose="020B0604020202020204" pitchFamily="34" charset="0"/>
              <a:buChar char="•"/>
            </a:pPr>
            <a:r>
              <a:rPr lang="en-US" sz="2800" b="1" i="1" dirty="0"/>
              <a:t>“</a:t>
            </a:r>
            <a:r>
              <a:rPr lang="en-US" sz="2800" b="1" i="1" dirty="0" err="1"/>
              <a:t>Todo</a:t>
            </a:r>
            <a:r>
              <a:rPr lang="en-US" sz="2800" b="1" i="1" dirty="0"/>
              <a:t> lo </a:t>
            </a:r>
            <a:r>
              <a:rPr lang="en-US" sz="2800" b="1" i="1" dirty="0" err="1"/>
              <a:t>puedo</a:t>
            </a:r>
            <a:r>
              <a:rPr lang="en-US" sz="2800" b="1" i="1" dirty="0"/>
              <a:t> </a:t>
            </a:r>
            <a:r>
              <a:rPr lang="en-US" sz="2800" b="1" i="1" dirty="0" err="1"/>
              <a:t>en</a:t>
            </a:r>
            <a:r>
              <a:rPr lang="en-US" sz="2800" b="1" i="1" dirty="0"/>
              <a:t> Cristo que me </a:t>
            </a:r>
            <a:r>
              <a:rPr lang="en-US" sz="2800" b="1" i="1" dirty="0" err="1"/>
              <a:t>fortalece</a:t>
            </a:r>
            <a:r>
              <a:rPr lang="en-US" sz="2800" b="1" i="1" dirty="0"/>
              <a:t>” (</a:t>
            </a:r>
            <a:r>
              <a:rPr lang="en-US" sz="2800" b="1" i="1" dirty="0" err="1"/>
              <a:t>Filipenses</a:t>
            </a:r>
            <a:r>
              <a:rPr lang="en-US" sz="2800" b="1" i="1" dirty="0"/>
              <a:t> 4:13).</a:t>
            </a:r>
            <a:endParaRPr sz="2800" b="1" i="1" dirty="0"/>
          </a:p>
          <a:p>
            <a:pPr marL="457200" lvl="0" indent="-393700" algn="l" rtl="0">
              <a:spcBef>
                <a:spcPts val="0"/>
              </a:spcBef>
              <a:spcAft>
                <a:spcPts val="1800"/>
              </a:spcAft>
              <a:buClr>
                <a:srgbClr val="C41F31"/>
              </a:buClr>
              <a:buSzPct val="150000"/>
              <a:buFont typeface="Arial" panose="020B0604020202020204" pitchFamily="34" charset="0"/>
              <a:buChar char="•"/>
            </a:pPr>
            <a:r>
              <a:rPr lang="en-US" sz="2400" b="1" i="1" dirty="0" err="1"/>
              <a:t>Trabajar</a:t>
            </a:r>
            <a:r>
              <a:rPr lang="en-US" sz="2400" b="1" i="1" dirty="0"/>
              <a:t> </a:t>
            </a:r>
            <a:r>
              <a:rPr lang="en-US" sz="2400" b="1" i="1" dirty="0" err="1"/>
              <a:t>en</a:t>
            </a:r>
            <a:r>
              <a:rPr lang="en-US" sz="2400" b="1" i="1" dirty="0"/>
              <a:t> la persona interior; </a:t>
            </a:r>
            <a:r>
              <a:rPr lang="en-US" sz="2400" b="1" i="1" dirty="0" err="1"/>
              <a:t>el</a:t>
            </a:r>
            <a:r>
              <a:rPr lang="en-US" sz="2400" b="1" i="1" dirty="0"/>
              <a:t> ser interior.</a:t>
            </a:r>
            <a:endParaRPr sz="2400" b="1" i="1" dirty="0"/>
          </a:p>
          <a:p>
            <a:pPr marL="457200" lvl="0" indent="-393700" algn="l" rtl="0">
              <a:spcBef>
                <a:spcPts val="0"/>
              </a:spcBef>
              <a:spcAft>
                <a:spcPts val="1800"/>
              </a:spcAft>
              <a:buClr>
                <a:srgbClr val="C41F31"/>
              </a:buClr>
              <a:buSzPct val="150000"/>
              <a:buFont typeface="Arial" panose="020B0604020202020204" pitchFamily="34" charset="0"/>
              <a:buChar char="•"/>
            </a:pPr>
            <a:r>
              <a:rPr lang="en-US" sz="2400" b="1" i="1" dirty="0" err="1"/>
              <a:t>Pídale</a:t>
            </a:r>
            <a:r>
              <a:rPr lang="en-US" sz="2400" b="1" i="1" dirty="0"/>
              <a:t> a Dios que le </a:t>
            </a:r>
            <a:r>
              <a:rPr lang="en-US" sz="2400" b="1" i="1" dirty="0" err="1"/>
              <a:t>ayude</a:t>
            </a:r>
            <a:r>
              <a:rPr lang="en-US" sz="2400" b="1" i="1" dirty="0"/>
              <a:t> a </a:t>
            </a:r>
            <a:r>
              <a:rPr lang="en-US" sz="2400" b="1" i="1" dirty="0" err="1"/>
              <a:t>desarrollar</a:t>
            </a:r>
            <a:r>
              <a:rPr lang="en-US" sz="2400" b="1" i="1" dirty="0"/>
              <a:t> la </a:t>
            </a:r>
            <a:r>
              <a:rPr lang="en-US" sz="2400" b="1" i="1" dirty="0" err="1"/>
              <a:t>mentalidad</a:t>
            </a:r>
            <a:r>
              <a:rPr lang="en-US" sz="2400" b="1" i="1" dirty="0"/>
              <a:t> </a:t>
            </a:r>
            <a:r>
              <a:rPr lang="en-US" sz="2400" b="1" i="1" dirty="0" err="1"/>
              <a:t>correcta</a:t>
            </a:r>
            <a:r>
              <a:rPr lang="en-US" sz="2400" b="1" i="1" dirty="0"/>
              <a:t>.</a:t>
            </a:r>
            <a:endParaRPr sz="2400" b="1" i="1" dirty="0"/>
          </a:p>
          <a:p>
            <a:pPr marL="457200" lvl="0" indent="-393700" algn="l" rtl="0">
              <a:spcBef>
                <a:spcPts val="0"/>
              </a:spcBef>
              <a:spcAft>
                <a:spcPts val="1800"/>
              </a:spcAft>
              <a:buClr>
                <a:srgbClr val="C41F31"/>
              </a:buClr>
              <a:buSzPct val="150000"/>
              <a:buFont typeface="Arial" panose="020B0604020202020204" pitchFamily="34" charset="0"/>
              <a:buChar char="•"/>
            </a:pPr>
            <a:r>
              <a:rPr lang="en-US" sz="2400" b="1" i="1" dirty="0" err="1"/>
              <a:t>Asóciese</a:t>
            </a:r>
            <a:r>
              <a:rPr lang="en-US" sz="2400" b="1" i="1" dirty="0"/>
              <a:t> con personas que </a:t>
            </a:r>
            <a:r>
              <a:rPr lang="en-US" sz="2400" b="1" i="1" dirty="0" err="1"/>
              <a:t>tengan</a:t>
            </a:r>
            <a:r>
              <a:rPr lang="en-US" sz="2400" b="1" i="1" dirty="0"/>
              <a:t> la </a:t>
            </a:r>
            <a:r>
              <a:rPr lang="en-US" sz="2400" b="1" i="1" dirty="0" err="1"/>
              <a:t>mentalidad</a:t>
            </a:r>
            <a:r>
              <a:rPr lang="en-US" sz="2400" b="1" i="1" dirty="0"/>
              <a:t> </a:t>
            </a:r>
            <a:r>
              <a:rPr lang="en-US" sz="2400" b="1" i="1" dirty="0" err="1"/>
              <a:t>correcta</a:t>
            </a:r>
            <a:r>
              <a:rPr lang="en-US" sz="2400" b="1" i="1" dirty="0"/>
              <a:t>.</a:t>
            </a:r>
            <a:endParaRPr sz="2400" b="1" i="1" dirty="0"/>
          </a:p>
          <a:p>
            <a:pPr marL="457200" lvl="0" indent="-393700" algn="l" rtl="0">
              <a:spcBef>
                <a:spcPts val="0"/>
              </a:spcBef>
              <a:spcAft>
                <a:spcPts val="1800"/>
              </a:spcAft>
              <a:buClr>
                <a:srgbClr val="C41F31"/>
              </a:buClr>
              <a:buSzPct val="150000"/>
              <a:buFont typeface="Arial" panose="020B0604020202020204" pitchFamily="34" charset="0"/>
              <a:buChar char="•"/>
            </a:pPr>
            <a:r>
              <a:rPr lang="en-US" sz="2400" b="1" i="1" dirty="0" err="1"/>
              <a:t>Aproveche</a:t>
            </a:r>
            <a:r>
              <a:rPr lang="en-US" sz="2400" b="1" i="1" dirty="0"/>
              <a:t> </a:t>
            </a:r>
            <a:r>
              <a:rPr lang="en-US" sz="2400" b="1" i="1" dirty="0" err="1"/>
              <a:t>todas</a:t>
            </a:r>
            <a:r>
              <a:rPr lang="en-US" sz="2400" b="1" i="1" dirty="0"/>
              <a:t> las </a:t>
            </a:r>
            <a:r>
              <a:rPr lang="en-US" sz="2400" b="1" i="1" dirty="0" err="1"/>
              <a:t>oportunidades</a:t>
            </a:r>
            <a:r>
              <a:rPr lang="en-US" sz="2400" b="1" i="1" dirty="0"/>
              <a:t> de </a:t>
            </a:r>
            <a:r>
              <a:rPr lang="en-US" sz="2400" b="1" i="1" dirty="0" err="1"/>
              <a:t>aprendizaje</a:t>
            </a:r>
            <a:r>
              <a:rPr lang="en-US" sz="2400" b="1" i="1" dirty="0"/>
              <a:t> y </a:t>
            </a:r>
            <a:r>
              <a:rPr lang="en-US" sz="2400" b="1" i="1" dirty="0" err="1"/>
              <a:t>opte</a:t>
            </a:r>
            <a:r>
              <a:rPr lang="en-US" sz="2400" b="1" i="1" dirty="0"/>
              <a:t> </a:t>
            </a:r>
            <a:r>
              <a:rPr lang="en-US" sz="2400" b="1" i="1" dirty="0" err="1"/>
              <a:t>por</a:t>
            </a:r>
            <a:r>
              <a:rPr lang="en-US" sz="2400" b="1" i="1" dirty="0"/>
              <a:t> la </a:t>
            </a:r>
            <a:r>
              <a:rPr lang="en-US" sz="2400" b="1" i="1" dirty="0" err="1"/>
              <a:t>experiencia</a:t>
            </a:r>
            <a:r>
              <a:rPr lang="en-US" sz="2400" b="1" i="1" dirty="0"/>
              <a:t> de la “</a:t>
            </a:r>
            <a:r>
              <a:rPr lang="en-US" sz="2400" b="1" i="1" dirty="0" err="1"/>
              <a:t>primera</a:t>
            </a:r>
            <a:r>
              <a:rPr lang="en-US" sz="2400" b="1" i="1" dirty="0"/>
              <a:t> fila”.</a:t>
            </a:r>
            <a:endParaRPr sz="2400" b="1" i="1" dirty="0"/>
          </a:p>
        </p:txBody>
      </p:sp>
      <p:sp>
        <p:nvSpPr>
          <p:cNvPr id="6" name="Google Shape;102;g10a52b2144b_0_86">
            <a:extLst>
              <a:ext uri="{FF2B5EF4-FFF2-40B4-BE49-F238E27FC236}">
                <a16:creationId xmlns:a16="http://schemas.microsoft.com/office/drawing/2014/main" id="{7D24E8F8-9206-B793-A641-3D31EC462FCA}"/>
              </a:ext>
            </a:extLst>
          </p:cNvPr>
          <p:cNvSpPr txBox="1">
            <a:spLocks/>
          </p:cNvSpPr>
          <p:nvPr/>
        </p:nvSpPr>
        <p:spPr>
          <a:xfrm>
            <a:off x="298939" y="6101689"/>
            <a:ext cx="4273061" cy="400069"/>
          </a:xfrm>
          <a:prstGeom prst="rect">
            <a:avLst/>
          </a:prstGeom>
          <a:noFill/>
          <a:ln>
            <a:noFill/>
          </a:ln>
        </p:spPr>
        <p:txBody>
          <a:bodyPr spcFirstLastPara="1" wrap="square" lIns="91425" tIns="45700" rIns="91425" bIns="45700" anchor="ctr" anchorCtr="0">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pPr algn="l"/>
            <a:r>
              <a:rPr lang="en-US" sz="2000" b="1" dirty="0">
                <a:solidFill>
                  <a:srgbClr val="C41F31"/>
                </a:solidFill>
                <a:latin typeface="Arial Black" panose="020B0A04020102020204" pitchFamily="34" charset="0"/>
              </a:rPr>
              <a:t>FORMACIÓN DE CARÁCTER</a:t>
            </a:r>
          </a:p>
        </p:txBody>
      </p:sp>
      <p:pic>
        <p:nvPicPr>
          <p:cNvPr id="7" name="Picture 6" descr="Text, logo, company name&#10;&#10;Description automatically generated">
            <a:extLst>
              <a:ext uri="{FF2B5EF4-FFF2-40B4-BE49-F238E27FC236}">
                <a16:creationId xmlns:a16="http://schemas.microsoft.com/office/drawing/2014/main" id="{DC912B61-441F-254B-F1DC-64B82D8D62F8}"/>
              </a:ext>
            </a:extLst>
          </p:cNvPr>
          <p:cNvPicPr>
            <a:picLocks noChangeAspect="1"/>
          </p:cNvPicPr>
          <p:nvPr/>
        </p:nvPicPr>
        <p:blipFill>
          <a:blip r:embed="rId3"/>
          <a:stretch>
            <a:fillRect/>
          </a:stretch>
        </p:blipFill>
        <p:spPr>
          <a:xfrm>
            <a:off x="7936878" y="5616900"/>
            <a:ext cx="1042644" cy="1110605"/>
          </a:xfrm>
          <a:prstGeom prst="rect">
            <a:avLst/>
          </a:prstGeom>
        </p:spPr>
      </p:pic>
      <p:cxnSp>
        <p:nvCxnSpPr>
          <p:cNvPr id="8" name="Straight Connector 7">
            <a:extLst>
              <a:ext uri="{FF2B5EF4-FFF2-40B4-BE49-F238E27FC236}">
                <a16:creationId xmlns:a16="http://schemas.microsoft.com/office/drawing/2014/main" id="{CFD40B12-8122-7487-3054-EC4E533D2776}"/>
              </a:ext>
            </a:extLst>
          </p:cNvPr>
          <p:cNvCxnSpPr>
            <a:cxnSpLocks/>
          </p:cNvCxnSpPr>
          <p:nvPr/>
        </p:nvCxnSpPr>
        <p:spPr>
          <a:xfrm>
            <a:off x="4281854" y="6294037"/>
            <a:ext cx="3472960" cy="0"/>
          </a:xfrm>
          <a:prstGeom prst="line">
            <a:avLst/>
          </a:prstGeom>
          <a:ln w="19050">
            <a:solidFill>
              <a:srgbClr val="C41F31"/>
            </a:solidFill>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g10a2a4cf63c_1_44"/>
          <p:cNvSpPr txBox="1">
            <a:spLocks noGrp="1"/>
          </p:cNvSpPr>
          <p:nvPr>
            <p:ph type="title"/>
          </p:nvPr>
        </p:nvSpPr>
        <p:spPr>
          <a:xfrm>
            <a:off x="457200" y="222497"/>
            <a:ext cx="8229600" cy="1077178"/>
          </a:xfrm>
          <a:prstGeom prst="rect">
            <a:avLst/>
          </a:prstGeom>
        </p:spPr>
        <p:txBody>
          <a:bodyPr spcFirstLastPara="1" wrap="square" lIns="91425" tIns="45700" rIns="91425" bIns="45700" anchor="ctr" anchorCtr="0">
            <a:spAutoFit/>
          </a:bodyPr>
          <a:lstStyle/>
          <a:p>
            <a:pPr marL="0" lvl="0" indent="0" algn="ctr" rtl="0">
              <a:spcBef>
                <a:spcPts val="0"/>
              </a:spcBef>
              <a:spcAft>
                <a:spcPts val="0"/>
              </a:spcAft>
              <a:buClr>
                <a:schemeClr val="dk1"/>
              </a:buClr>
              <a:buSzPts val="1100"/>
              <a:buFont typeface="Arial"/>
              <a:buNone/>
            </a:pPr>
            <a:r>
              <a:rPr lang="en-US" sz="3200" b="1" dirty="0">
                <a:latin typeface="Arial Black" panose="020B0A04020102020204" pitchFamily="34" charset="0"/>
              </a:rPr>
              <a:t>PARTE DOS </a:t>
            </a:r>
            <a:endParaRPr sz="3200" b="1" dirty="0">
              <a:latin typeface="Arial Black" panose="020B0A04020102020204" pitchFamily="34" charset="0"/>
            </a:endParaRPr>
          </a:p>
          <a:p>
            <a:pPr marL="0" lvl="0" indent="0" algn="ctr" rtl="0">
              <a:spcBef>
                <a:spcPts val="0"/>
              </a:spcBef>
              <a:spcAft>
                <a:spcPts val="0"/>
              </a:spcAft>
              <a:buClr>
                <a:schemeClr val="dk1"/>
              </a:buClr>
              <a:buSzPts val="1100"/>
              <a:buFont typeface="Arial"/>
              <a:buNone/>
            </a:pPr>
            <a:r>
              <a:rPr lang="en-US" sz="3200" b="1" dirty="0" err="1">
                <a:latin typeface="Arial Black" panose="020B0A04020102020204" pitchFamily="34" charset="0"/>
              </a:rPr>
              <a:t>Reto</a:t>
            </a:r>
            <a:r>
              <a:rPr lang="en-US" sz="3200" b="1" dirty="0">
                <a:latin typeface="Arial Black" panose="020B0A04020102020204" pitchFamily="34" charset="0"/>
              </a:rPr>
              <a:t> #2 - </a:t>
            </a:r>
            <a:r>
              <a:rPr lang="en-US" sz="3200" b="1" dirty="0" err="1">
                <a:latin typeface="Arial Black" panose="020B0A04020102020204" pitchFamily="34" charset="0"/>
              </a:rPr>
              <a:t>Perspectiva</a:t>
            </a:r>
            <a:endParaRPr sz="3200" dirty="0">
              <a:latin typeface="Arial Black" panose="020B0A04020102020204" pitchFamily="34" charset="0"/>
            </a:endParaRPr>
          </a:p>
        </p:txBody>
      </p:sp>
      <p:sp>
        <p:nvSpPr>
          <p:cNvPr id="182" name="Google Shape;182;g10a2a4cf63c_1_44"/>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Autofit/>
          </a:bodyPr>
          <a:lstStyle/>
          <a:p>
            <a:pPr lvl="0" algn="l" rtl="0">
              <a:spcBef>
                <a:spcPts val="360"/>
              </a:spcBef>
              <a:spcAft>
                <a:spcPts val="1800"/>
              </a:spcAft>
              <a:buClr>
                <a:srgbClr val="C41F31"/>
              </a:buClr>
              <a:buSzPct val="150000"/>
              <a:buFont typeface="Arial" panose="020B0604020202020204" pitchFamily="34" charset="0"/>
              <a:buChar char="•"/>
            </a:pPr>
            <a:r>
              <a:rPr lang="en-US" sz="2800" b="1" i="1" dirty="0" err="1"/>
              <a:t>Visualiza</a:t>
            </a:r>
            <a:r>
              <a:rPr lang="en-US" sz="2800" b="1" i="1" dirty="0"/>
              <a:t> </a:t>
            </a:r>
            <a:r>
              <a:rPr lang="en-US" sz="2800" b="1" i="1" dirty="0" err="1"/>
              <a:t>una</a:t>
            </a:r>
            <a:r>
              <a:rPr lang="en-US" sz="2800" b="1" i="1" dirty="0"/>
              <a:t> </a:t>
            </a:r>
            <a:r>
              <a:rPr lang="en-US" sz="2800" b="1" i="1" dirty="0" err="1"/>
              <a:t>cosecha</a:t>
            </a:r>
            <a:r>
              <a:rPr lang="en-US" sz="2800" b="1" i="1" dirty="0"/>
              <a:t> de almas.</a:t>
            </a:r>
            <a:endParaRPr sz="2800" b="1" i="1" dirty="0"/>
          </a:p>
          <a:p>
            <a:pPr lvl="0" algn="l" rtl="0">
              <a:spcBef>
                <a:spcPts val="0"/>
              </a:spcBef>
              <a:spcAft>
                <a:spcPts val="1800"/>
              </a:spcAft>
              <a:buClr>
                <a:srgbClr val="C41F31"/>
              </a:buClr>
              <a:buSzPct val="150000"/>
              <a:buFont typeface="Arial" panose="020B0604020202020204" pitchFamily="34" charset="0"/>
              <a:buChar char="•"/>
            </a:pPr>
            <a:r>
              <a:rPr lang="en-US" sz="2800" b="1" i="1" dirty="0"/>
              <a:t>Cree que Dios </a:t>
            </a:r>
            <a:r>
              <a:rPr lang="en-US" sz="2800" b="1" i="1" dirty="0" err="1"/>
              <a:t>te</a:t>
            </a:r>
            <a:r>
              <a:rPr lang="en-US" sz="2800" b="1" i="1" dirty="0"/>
              <a:t> </a:t>
            </a:r>
            <a:r>
              <a:rPr lang="en-US" sz="2800" b="1" i="1" dirty="0" err="1"/>
              <a:t>ayudará</a:t>
            </a:r>
            <a:r>
              <a:rPr lang="en-US" sz="2800" b="1" i="1" dirty="0"/>
              <a:t> a </a:t>
            </a:r>
            <a:r>
              <a:rPr lang="en-US" sz="2800" b="1" i="1" dirty="0" err="1"/>
              <a:t>capturar</a:t>
            </a:r>
            <a:r>
              <a:rPr lang="en-US" sz="2800" b="1" i="1" dirty="0"/>
              <a:t> </a:t>
            </a:r>
            <a:r>
              <a:rPr lang="en-US" sz="2800" b="1" i="1" dirty="0" err="1"/>
              <a:t>tu</a:t>
            </a:r>
            <a:r>
              <a:rPr lang="en-US" sz="2800" b="1" i="1" dirty="0"/>
              <a:t> </a:t>
            </a:r>
            <a:r>
              <a:rPr lang="en-US" sz="2800" b="1" i="1" dirty="0" err="1"/>
              <a:t>comunidad</a:t>
            </a:r>
            <a:r>
              <a:rPr lang="en-US" sz="2800" b="1" i="1" dirty="0"/>
              <a:t> para Cristo.</a:t>
            </a:r>
            <a:endParaRPr sz="2800" b="1" i="1" dirty="0"/>
          </a:p>
          <a:p>
            <a:pPr lvl="0" algn="l" rtl="0">
              <a:spcBef>
                <a:spcPts val="0"/>
              </a:spcBef>
              <a:spcAft>
                <a:spcPts val="1800"/>
              </a:spcAft>
              <a:buClr>
                <a:srgbClr val="C41F31"/>
              </a:buClr>
              <a:buSzPct val="150000"/>
              <a:buFont typeface="Arial" panose="020B0604020202020204" pitchFamily="34" charset="0"/>
              <a:buChar char="•"/>
            </a:pPr>
            <a:r>
              <a:rPr lang="en-US" sz="2800" b="1" i="1" dirty="0" err="1"/>
              <a:t>Concéntrese</a:t>
            </a:r>
            <a:r>
              <a:rPr lang="en-US" sz="2800" b="1" i="1" dirty="0"/>
              <a:t> </a:t>
            </a:r>
            <a:r>
              <a:rPr lang="en-US" sz="2800" b="1" i="1" dirty="0" err="1"/>
              <a:t>en</a:t>
            </a:r>
            <a:r>
              <a:rPr lang="en-US" sz="2800" b="1" i="1" dirty="0"/>
              <a:t> lo que Dios </a:t>
            </a:r>
            <a:r>
              <a:rPr lang="en-US" sz="2800" b="1" i="1" dirty="0" err="1"/>
              <a:t>quiere</a:t>
            </a:r>
            <a:r>
              <a:rPr lang="en-US" sz="2800" b="1" i="1" dirty="0"/>
              <a:t> que </a:t>
            </a:r>
            <a:r>
              <a:rPr lang="en-US" sz="2800" b="1" i="1" dirty="0" err="1"/>
              <a:t>haga</a:t>
            </a:r>
            <a:r>
              <a:rPr lang="en-US" sz="2800" b="1" i="1" dirty="0"/>
              <a:t>.</a:t>
            </a:r>
            <a:endParaRPr sz="2800" b="1" i="1" dirty="0"/>
          </a:p>
        </p:txBody>
      </p:sp>
      <p:sp>
        <p:nvSpPr>
          <p:cNvPr id="6" name="Google Shape;102;g10a52b2144b_0_86">
            <a:extLst>
              <a:ext uri="{FF2B5EF4-FFF2-40B4-BE49-F238E27FC236}">
                <a16:creationId xmlns:a16="http://schemas.microsoft.com/office/drawing/2014/main" id="{473A19C2-143D-2390-4ABE-51E26A1566C8}"/>
              </a:ext>
            </a:extLst>
          </p:cNvPr>
          <p:cNvSpPr txBox="1">
            <a:spLocks/>
          </p:cNvSpPr>
          <p:nvPr/>
        </p:nvSpPr>
        <p:spPr>
          <a:xfrm>
            <a:off x="298939" y="6101689"/>
            <a:ext cx="4273061" cy="400069"/>
          </a:xfrm>
          <a:prstGeom prst="rect">
            <a:avLst/>
          </a:prstGeom>
          <a:noFill/>
          <a:ln>
            <a:noFill/>
          </a:ln>
        </p:spPr>
        <p:txBody>
          <a:bodyPr spcFirstLastPara="1" wrap="square" lIns="91425" tIns="45700" rIns="91425" bIns="45700" anchor="ctr" anchorCtr="0">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pPr algn="l"/>
            <a:r>
              <a:rPr lang="en-US" sz="2000" b="1" dirty="0">
                <a:solidFill>
                  <a:srgbClr val="C41F31"/>
                </a:solidFill>
                <a:latin typeface="Arial Black" panose="020B0A04020102020204" pitchFamily="34" charset="0"/>
              </a:rPr>
              <a:t>FORMACIÓN DE CARÁCTER</a:t>
            </a:r>
          </a:p>
        </p:txBody>
      </p:sp>
      <p:pic>
        <p:nvPicPr>
          <p:cNvPr id="7" name="Picture 6" descr="Text, logo, company name&#10;&#10;Description automatically generated">
            <a:extLst>
              <a:ext uri="{FF2B5EF4-FFF2-40B4-BE49-F238E27FC236}">
                <a16:creationId xmlns:a16="http://schemas.microsoft.com/office/drawing/2014/main" id="{BB16D95F-D420-030D-C6C8-B070174D4B2D}"/>
              </a:ext>
            </a:extLst>
          </p:cNvPr>
          <p:cNvPicPr>
            <a:picLocks noChangeAspect="1"/>
          </p:cNvPicPr>
          <p:nvPr/>
        </p:nvPicPr>
        <p:blipFill>
          <a:blip r:embed="rId3"/>
          <a:stretch>
            <a:fillRect/>
          </a:stretch>
        </p:blipFill>
        <p:spPr>
          <a:xfrm>
            <a:off x="7936878" y="5616900"/>
            <a:ext cx="1042644" cy="1110605"/>
          </a:xfrm>
          <a:prstGeom prst="rect">
            <a:avLst/>
          </a:prstGeom>
        </p:spPr>
      </p:pic>
      <p:cxnSp>
        <p:nvCxnSpPr>
          <p:cNvPr id="8" name="Straight Connector 7">
            <a:extLst>
              <a:ext uri="{FF2B5EF4-FFF2-40B4-BE49-F238E27FC236}">
                <a16:creationId xmlns:a16="http://schemas.microsoft.com/office/drawing/2014/main" id="{D4EA998A-B7E9-8A92-37FC-B1D73228B769}"/>
              </a:ext>
            </a:extLst>
          </p:cNvPr>
          <p:cNvCxnSpPr>
            <a:cxnSpLocks/>
          </p:cNvCxnSpPr>
          <p:nvPr/>
        </p:nvCxnSpPr>
        <p:spPr>
          <a:xfrm>
            <a:off x="4281854" y="6294037"/>
            <a:ext cx="3472960" cy="0"/>
          </a:xfrm>
          <a:prstGeom prst="line">
            <a:avLst/>
          </a:prstGeom>
          <a:ln w="19050">
            <a:solidFill>
              <a:srgbClr val="C41F31"/>
            </a:solidFill>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10a2a4cf63c_1_70"/>
          <p:cNvSpPr txBox="1">
            <a:spLocks noGrp="1"/>
          </p:cNvSpPr>
          <p:nvPr>
            <p:ph type="title"/>
          </p:nvPr>
        </p:nvSpPr>
        <p:spPr>
          <a:xfrm>
            <a:off x="457200" y="160942"/>
            <a:ext cx="8229600" cy="1200288"/>
          </a:xfrm>
          <a:prstGeom prst="rect">
            <a:avLst/>
          </a:prstGeom>
        </p:spPr>
        <p:txBody>
          <a:bodyPr spcFirstLastPara="1" wrap="square" lIns="91425" tIns="45700" rIns="91425" bIns="45700" anchor="ctr" anchorCtr="0">
            <a:spAutoFit/>
          </a:bodyPr>
          <a:lstStyle/>
          <a:p>
            <a:pPr marL="0" lvl="0" indent="0" algn="ctr" rtl="0">
              <a:spcBef>
                <a:spcPts val="0"/>
              </a:spcBef>
              <a:spcAft>
                <a:spcPts val="0"/>
              </a:spcAft>
              <a:buNone/>
            </a:pPr>
            <a:r>
              <a:rPr lang="en-US" sz="3600" b="1" dirty="0">
                <a:latin typeface="Arial Black" panose="020B0A04020102020204" pitchFamily="34" charset="0"/>
              </a:rPr>
              <a:t>PARTE TRES </a:t>
            </a:r>
            <a:endParaRPr sz="3600" b="1" dirty="0">
              <a:latin typeface="Arial Black" panose="020B0A04020102020204" pitchFamily="34" charset="0"/>
            </a:endParaRPr>
          </a:p>
          <a:p>
            <a:pPr marL="0" lvl="0" indent="0" algn="ctr" rtl="0">
              <a:spcBef>
                <a:spcPts val="0"/>
              </a:spcBef>
              <a:spcAft>
                <a:spcPts val="0"/>
              </a:spcAft>
              <a:buNone/>
            </a:pPr>
            <a:r>
              <a:rPr lang="en-US" sz="3600" b="1" dirty="0" err="1">
                <a:latin typeface="Arial Black" panose="020B0A04020102020204" pitchFamily="34" charset="0"/>
              </a:rPr>
              <a:t>Reto</a:t>
            </a:r>
            <a:r>
              <a:rPr lang="en-US" sz="3600" b="1" dirty="0">
                <a:latin typeface="Arial Black" panose="020B0A04020102020204" pitchFamily="34" charset="0"/>
              </a:rPr>
              <a:t> #3 - </a:t>
            </a:r>
            <a:r>
              <a:rPr lang="en-US" sz="3600" b="1" dirty="0" err="1">
                <a:latin typeface="Arial Black" panose="020B0A04020102020204" pitchFamily="34" charset="0"/>
              </a:rPr>
              <a:t>Confianza</a:t>
            </a:r>
            <a:endParaRPr sz="3600" b="1" dirty="0">
              <a:latin typeface="Arial Black" panose="020B0A04020102020204" pitchFamily="34" charset="0"/>
            </a:endParaRPr>
          </a:p>
        </p:txBody>
      </p:sp>
      <p:sp>
        <p:nvSpPr>
          <p:cNvPr id="195" name="Google Shape;195;g10a2a4cf63c_1_70"/>
          <p:cNvSpPr txBox="1">
            <a:spLocks noGrp="1"/>
          </p:cNvSpPr>
          <p:nvPr>
            <p:ph type="body" idx="1"/>
          </p:nvPr>
        </p:nvSpPr>
        <p:spPr>
          <a:xfrm>
            <a:off x="457200" y="1361230"/>
            <a:ext cx="8229600" cy="4801274"/>
          </a:xfrm>
          <a:prstGeom prst="rect">
            <a:avLst/>
          </a:prstGeom>
        </p:spPr>
        <p:txBody>
          <a:bodyPr spcFirstLastPara="1" wrap="square" lIns="91425" tIns="45700" rIns="91425" bIns="45700" anchor="t" anchorCtr="0">
            <a:spAutoFit/>
          </a:bodyPr>
          <a:lstStyle/>
          <a:p>
            <a:pPr marL="0" lvl="0" indent="0" algn="l" rtl="0">
              <a:spcBef>
                <a:spcPts val="360"/>
              </a:spcBef>
              <a:spcAft>
                <a:spcPts val="1200"/>
              </a:spcAft>
              <a:buNone/>
            </a:pPr>
            <a:r>
              <a:rPr lang="en-US" sz="1800" i="1" dirty="0"/>
              <a:t>La forma </a:t>
            </a:r>
            <a:r>
              <a:rPr lang="en-US" sz="1800" i="1" dirty="0" err="1"/>
              <a:t>en</a:t>
            </a:r>
            <a:r>
              <a:rPr lang="en-US" sz="1800" i="1" dirty="0"/>
              <a:t> que </a:t>
            </a:r>
            <a:r>
              <a:rPr lang="en-US" sz="1800" i="1" dirty="0" err="1"/>
              <a:t>nos</a:t>
            </a:r>
            <a:r>
              <a:rPr lang="en-US" sz="1800" i="1" dirty="0"/>
              <a:t> </a:t>
            </a:r>
            <a:r>
              <a:rPr lang="en-US" sz="1800" i="1" dirty="0" err="1"/>
              <a:t>ganamos</a:t>
            </a:r>
            <a:r>
              <a:rPr lang="en-US" sz="1800" i="1" dirty="0"/>
              <a:t> la </a:t>
            </a:r>
            <a:r>
              <a:rPr lang="en-US" sz="1800" i="1" dirty="0" err="1"/>
              <a:t>confianza</a:t>
            </a:r>
            <a:r>
              <a:rPr lang="en-US" sz="1800" i="1" dirty="0"/>
              <a:t> es </a:t>
            </a:r>
            <a:r>
              <a:rPr lang="en-US" sz="1800" i="1" dirty="0" err="1"/>
              <a:t>comprendiendo</a:t>
            </a:r>
            <a:r>
              <a:rPr lang="en-US" sz="1800" i="1" dirty="0"/>
              <a:t> las </a:t>
            </a:r>
            <a:r>
              <a:rPr lang="en-US" sz="1800" i="1" dirty="0" err="1"/>
              <a:t>cualidades</a:t>
            </a:r>
            <a:r>
              <a:rPr lang="en-US" sz="1800" i="1" dirty="0"/>
              <a:t> del </a:t>
            </a:r>
            <a:r>
              <a:rPr lang="en-US" sz="1800" i="1" dirty="0" err="1"/>
              <a:t>liderazgo</a:t>
            </a:r>
            <a:r>
              <a:rPr lang="en-US" sz="1800" i="1" dirty="0"/>
              <a:t>. —Stan Toler</a:t>
            </a:r>
            <a:endParaRPr sz="1800" i="1" dirty="0"/>
          </a:p>
          <a:p>
            <a:pPr marL="0" lvl="0" indent="0" algn="l" rtl="0">
              <a:spcBef>
                <a:spcPts val="360"/>
              </a:spcBef>
              <a:spcAft>
                <a:spcPts val="1200"/>
              </a:spcAft>
              <a:buNone/>
            </a:pPr>
            <a:r>
              <a:rPr lang="en-US" sz="2000" b="1" i="1" dirty="0">
                <a:solidFill>
                  <a:srgbClr val="C41F31"/>
                </a:solidFill>
              </a:rPr>
              <a:t>	Clave: 10 </a:t>
            </a:r>
            <a:r>
              <a:rPr lang="en-US" sz="2000" b="1" i="1" dirty="0" err="1">
                <a:solidFill>
                  <a:srgbClr val="C41F31"/>
                </a:solidFill>
              </a:rPr>
              <a:t>Cualidades</a:t>
            </a:r>
            <a:r>
              <a:rPr lang="en-US" sz="2000" b="1" i="1" dirty="0">
                <a:solidFill>
                  <a:srgbClr val="C41F31"/>
                </a:solidFill>
              </a:rPr>
              <a:t> de </a:t>
            </a:r>
            <a:r>
              <a:rPr lang="en-US" sz="2000" b="1" i="1" dirty="0" err="1">
                <a:solidFill>
                  <a:srgbClr val="C41F31"/>
                </a:solidFill>
              </a:rPr>
              <a:t>Liderazgo</a:t>
            </a:r>
            <a:endParaRPr sz="2000" b="1" i="1" dirty="0">
              <a:solidFill>
                <a:srgbClr val="C41F31"/>
              </a:solidFill>
            </a:endParaRPr>
          </a:p>
          <a:p>
            <a:pPr lvl="1" indent="-368300">
              <a:spcAft>
                <a:spcPts val="1200"/>
              </a:spcAft>
              <a:buClr>
                <a:srgbClr val="C41F31"/>
              </a:buClr>
              <a:buSzPct val="150000"/>
              <a:buFont typeface="Arial" panose="020B0604020202020204" pitchFamily="34" charset="0"/>
              <a:buChar char="•"/>
            </a:pPr>
            <a:r>
              <a:rPr lang="en-US" sz="2000" b="1" i="1" dirty="0" err="1"/>
              <a:t>Sinceridad</a:t>
            </a:r>
            <a:endParaRPr sz="2000" b="1" i="1" dirty="0"/>
          </a:p>
          <a:p>
            <a:pPr lvl="2" indent="-368300">
              <a:spcBef>
                <a:spcPts val="0"/>
              </a:spcBef>
              <a:spcAft>
                <a:spcPts val="1200"/>
              </a:spcAft>
              <a:buSzPct val="150000"/>
              <a:buFont typeface="Arial" panose="020B0604020202020204" pitchFamily="34" charset="0"/>
              <a:buChar char="•"/>
            </a:pPr>
            <a:r>
              <a:rPr lang="en-US" sz="2000" dirty="0"/>
              <a:t>La </a:t>
            </a:r>
            <a:r>
              <a:rPr lang="en-US" sz="2000" dirty="0" err="1"/>
              <a:t>gente</a:t>
            </a:r>
            <a:r>
              <a:rPr lang="en-US" sz="2000" dirty="0"/>
              <a:t> </a:t>
            </a:r>
            <a:r>
              <a:rPr lang="en-US" sz="2000" dirty="0" err="1"/>
              <a:t>quiere</a:t>
            </a:r>
            <a:r>
              <a:rPr lang="en-US" sz="2000" dirty="0"/>
              <a:t> saber que </a:t>
            </a:r>
            <a:r>
              <a:rPr lang="en-US" sz="2000" dirty="0" err="1"/>
              <a:t>eres</a:t>
            </a:r>
            <a:r>
              <a:rPr lang="en-US" sz="2000" dirty="0"/>
              <a:t> </a:t>
            </a:r>
            <a:r>
              <a:rPr lang="en-US" sz="2000" dirty="0" err="1"/>
              <a:t>sincero</a:t>
            </a:r>
            <a:r>
              <a:rPr lang="en-US" sz="2000" dirty="0"/>
              <a:t> y que </a:t>
            </a:r>
            <a:r>
              <a:rPr lang="en-US" sz="2000" dirty="0" err="1"/>
              <a:t>estás</a:t>
            </a:r>
            <a:r>
              <a:rPr lang="en-US" sz="2000" dirty="0"/>
              <a:t> </a:t>
            </a:r>
            <a:r>
              <a:rPr lang="en-US" sz="2000" dirty="0" err="1"/>
              <a:t>seriamente</a:t>
            </a:r>
            <a:r>
              <a:rPr lang="en-US" sz="2000" dirty="0"/>
              <a:t> </a:t>
            </a:r>
            <a:r>
              <a:rPr lang="en-US" sz="2000" dirty="0" err="1"/>
              <a:t>interesado</a:t>
            </a:r>
            <a:r>
              <a:rPr lang="en-US" sz="2000" dirty="0"/>
              <a:t> </a:t>
            </a:r>
            <a:r>
              <a:rPr lang="en-US" sz="2000" dirty="0" err="1"/>
              <a:t>en</a:t>
            </a:r>
            <a:r>
              <a:rPr lang="en-US" sz="2000" dirty="0"/>
              <a:t> </a:t>
            </a:r>
            <a:r>
              <a:rPr lang="en-US" sz="2000" dirty="0" err="1"/>
              <a:t>el</a:t>
            </a:r>
            <a:r>
              <a:rPr lang="en-US" sz="2000" dirty="0"/>
              <a:t> </a:t>
            </a:r>
            <a:r>
              <a:rPr lang="en-US" sz="2000" dirty="0" err="1"/>
              <a:t>ministerio</a:t>
            </a:r>
            <a:r>
              <a:rPr lang="en-US" sz="2000" dirty="0"/>
              <a:t>, </a:t>
            </a:r>
            <a:r>
              <a:rPr lang="en-US" sz="2000" dirty="0" err="1"/>
              <a:t>en</a:t>
            </a:r>
            <a:r>
              <a:rPr lang="en-US" sz="2000" dirty="0"/>
              <a:t> </a:t>
            </a:r>
            <a:r>
              <a:rPr lang="en-US" sz="2000" dirty="0" err="1"/>
              <a:t>el</a:t>
            </a:r>
            <a:r>
              <a:rPr lang="en-US" sz="2000" dirty="0"/>
              <a:t> </a:t>
            </a:r>
            <a:r>
              <a:rPr lang="en-US" sz="2000" dirty="0" err="1"/>
              <a:t>nombre</a:t>
            </a:r>
            <a:r>
              <a:rPr lang="en-US" sz="2000" dirty="0"/>
              <a:t> de </a:t>
            </a:r>
            <a:r>
              <a:rPr lang="en-US" sz="2000" dirty="0" err="1"/>
              <a:t>Jesucristo</a:t>
            </a:r>
            <a:r>
              <a:rPr lang="en-US" sz="2000" dirty="0"/>
              <a:t>.</a:t>
            </a:r>
            <a:endParaRPr sz="2000" dirty="0"/>
          </a:p>
          <a:p>
            <a:pPr lvl="1" indent="-368300">
              <a:spcBef>
                <a:spcPts val="0"/>
              </a:spcBef>
              <a:spcAft>
                <a:spcPts val="1200"/>
              </a:spcAft>
              <a:buClr>
                <a:srgbClr val="C41F31"/>
              </a:buClr>
              <a:buSzPct val="150000"/>
              <a:buFont typeface="Arial" panose="020B0604020202020204" pitchFamily="34" charset="0"/>
              <a:buChar char="•"/>
            </a:pPr>
            <a:r>
              <a:rPr lang="en-US" sz="2000" b="1" i="1" dirty="0" err="1"/>
              <a:t>Espiritualidad</a:t>
            </a:r>
            <a:endParaRPr sz="2000" b="1" i="1" dirty="0"/>
          </a:p>
          <a:p>
            <a:pPr lvl="2" indent="-368300">
              <a:spcBef>
                <a:spcPts val="0"/>
              </a:spcBef>
              <a:spcAft>
                <a:spcPts val="1200"/>
              </a:spcAft>
              <a:buSzPct val="150000"/>
              <a:buFont typeface="Arial" panose="020B0604020202020204" pitchFamily="34" charset="0"/>
              <a:buChar char="•"/>
            </a:pPr>
            <a:r>
              <a:rPr lang="en-US" sz="2000" dirty="0"/>
              <a:t>La </a:t>
            </a:r>
            <a:r>
              <a:rPr lang="en-US" sz="2000" dirty="0" err="1"/>
              <a:t>gente</a:t>
            </a:r>
            <a:r>
              <a:rPr lang="en-US" sz="2000" dirty="0"/>
              <a:t> </a:t>
            </a:r>
            <a:r>
              <a:rPr lang="en-US" sz="2000" dirty="0" err="1"/>
              <a:t>necesita</a:t>
            </a:r>
            <a:r>
              <a:rPr lang="en-US" sz="2000" dirty="0"/>
              <a:t> saber que </a:t>
            </a:r>
            <a:r>
              <a:rPr lang="en-US" sz="2000" dirty="0" err="1"/>
              <a:t>usted</a:t>
            </a:r>
            <a:r>
              <a:rPr lang="en-US" sz="2000" dirty="0"/>
              <a:t> </a:t>
            </a:r>
            <a:r>
              <a:rPr lang="en-US" sz="2000" dirty="0" err="1"/>
              <a:t>camina</a:t>
            </a:r>
            <a:r>
              <a:rPr lang="en-US" sz="2000" dirty="0"/>
              <a:t> con </a:t>
            </a:r>
            <a:r>
              <a:rPr lang="en-US" sz="2000" dirty="0" err="1"/>
              <a:t>el</a:t>
            </a:r>
            <a:r>
              <a:rPr lang="en-US" sz="2000" dirty="0"/>
              <a:t> </a:t>
            </a:r>
            <a:r>
              <a:rPr lang="en-US" sz="2000" dirty="0" err="1"/>
              <a:t>Señor</a:t>
            </a:r>
            <a:r>
              <a:rPr lang="en-US" sz="2000" dirty="0"/>
              <a:t>.</a:t>
            </a:r>
            <a:endParaRPr sz="2000" dirty="0"/>
          </a:p>
          <a:p>
            <a:pPr lvl="2" indent="-368300">
              <a:spcBef>
                <a:spcPts val="0"/>
              </a:spcBef>
              <a:spcAft>
                <a:spcPts val="1200"/>
              </a:spcAft>
              <a:buSzPct val="150000"/>
              <a:buFont typeface="Arial" panose="020B0604020202020204" pitchFamily="34" charset="0"/>
              <a:buChar char="•"/>
            </a:pPr>
            <a:r>
              <a:rPr lang="en-US" sz="2000" dirty="0"/>
              <a:t>La </a:t>
            </a:r>
            <a:r>
              <a:rPr lang="en-US" sz="2000" dirty="0" err="1"/>
              <a:t>gente</a:t>
            </a:r>
            <a:r>
              <a:rPr lang="en-US" sz="2000" dirty="0"/>
              <a:t> </a:t>
            </a:r>
            <a:r>
              <a:rPr lang="en-US" sz="2000" dirty="0" err="1"/>
              <a:t>necesita</a:t>
            </a:r>
            <a:r>
              <a:rPr lang="en-US" sz="2000" dirty="0"/>
              <a:t> saber que </a:t>
            </a:r>
            <a:r>
              <a:rPr lang="en-US" sz="2000" dirty="0" err="1"/>
              <a:t>estás</a:t>
            </a:r>
            <a:r>
              <a:rPr lang="en-US" sz="2000" dirty="0"/>
              <a:t> </a:t>
            </a:r>
            <a:r>
              <a:rPr lang="en-US" sz="2000" dirty="0" err="1"/>
              <a:t>en</a:t>
            </a:r>
            <a:r>
              <a:rPr lang="en-US" sz="2000" dirty="0"/>
              <a:t> </a:t>
            </a:r>
            <a:r>
              <a:rPr lang="en-US" sz="2000" dirty="0" err="1"/>
              <a:t>sintonía</a:t>
            </a:r>
            <a:r>
              <a:rPr lang="en-US" sz="2000" dirty="0"/>
              <a:t> con Dios.</a:t>
            </a:r>
            <a:endParaRPr sz="2000" dirty="0"/>
          </a:p>
          <a:p>
            <a:pPr lvl="2" indent="-368300">
              <a:spcBef>
                <a:spcPts val="0"/>
              </a:spcBef>
              <a:spcAft>
                <a:spcPts val="1200"/>
              </a:spcAft>
              <a:buSzPct val="150000"/>
              <a:buFont typeface="Arial" panose="020B0604020202020204" pitchFamily="34" charset="0"/>
              <a:buChar char="•"/>
            </a:pPr>
            <a:r>
              <a:rPr lang="en-US" sz="2000" dirty="0" err="1"/>
              <a:t>Asegúrese</a:t>
            </a:r>
            <a:r>
              <a:rPr lang="en-US" sz="2000" dirty="0"/>
              <a:t> de </a:t>
            </a:r>
            <a:r>
              <a:rPr lang="en-US" sz="2000" dirty="0" err="1"/>
              <a:t>invitar</a:t>
            </a:r>
            <a:r>
              <a:rPr lang="en-US" sz="2000" dirty="0"/>
              <a:t> a la </a:t>
            </a:r>
            <a:r>
              <a:rPr lang="en-US" sz="2000" dirty="0" err="1"/>
              <a:t>presencia</a:t>
            </a:r>
            <a:r>
              <a:rPr lang="en-US" sz="2000" dirty="0"/>
              <a:t> de Dios a </a:t>
            </a:r>
            <a:r>
              <a:rPr lang="en-US" sz="2000" dirty="0" err="1"/>
              <a:t>cada</a:t>
            </a:r>
            <a:r>
              <a:rPr lang="en-US" sz="2000" dirty="0"/>
              <a:t> </a:t>
            </a:r>
            <a:r>
              <a:rPr lang="en-US" sz="2000" dirty="0" err="1"/>
              <a:t>reunión</a:t>
            </a:r>
            <a:r>
              <a:rPr lang="en-US" sz="2000" dirty="0"/>
              <a:t> de la </a:t>
            </a:r>
            <a:r>
              <a:rPr lang="en-US" sz="2000" dirty="0" err="1"/>
              <a:t>iglesia</a:t>
            </a:r>
            <a:r>
              <a:rPr lang="en-US" sz="2000" dirty="0"/>
              <a:t>.</a:t>
            </a:r>
            <a:endParaRPr sz="2800" dirty="0"/>
          </a:p>
        </p:txBody>
      </p:sp>
      <p:pic>
        <p:nvPicPr>
          <p:cNvPr id="5" name="officeArt object" descr="*">
            <a:extLst>
              <a:ext uri="{FF2B5EF4-FFF2-40B4-BE49-F238E27FC236}">
                <a16:creationId xmlns:a16="http://schemas.microsoft.com/office/drawing/2014/main" id="{33967911-70AC-D617-36CE-3A6002CD0FF5}"/>
              </a:ext>
            </a:extLst>
          </p:cNvPr>
          <p:cNvPicPr/>
          <p:nvPr/>
        </p:nvPicPr>
        <p:blipFill>
          <a:blip r:embed="rId3"/>
          <a:stretch>
            <a:fillRect/>
          </a:stretch>
        </p:blipFill>
        <p:spPr>
          <a:xfrm>
            <a:off x="958978" y="2290440"/>
            <a:ext cx="378761" cy="156782"/>
          </a:xfrm>
          <a:prstGeom prst="rect">
            <a:avLst/>
          </a:prstGeom>
          <a:ln w="12700" cap="flat">
            <a:noFill/>
            <a:miter lim="400000"/>
          </a:ln>
          <a:effectLst/>
        </p:spPr>
      </p:pic>
      <p:sp>
        <p:nvSpPr>
          <p:cNvPr id="6" name="Google Shape;102;g10a52b2144b_0_86">
            <a:extLst>
              <a:ext uri="{FF2B5EF4-FFF2-40B4-BE49-F238E27FC236}">
                <a16:creationId xmlns:a16="http://schemas.microsoft.com/office/drawing/2014/main" id="{7BE03DEE-4835-044E-B78E-8218DB48231E}"/>
              </a:ext>
            </a:extLst>
          </p:cNvPr>
          <p:cNvSpPr txBox="1">
            <a:spLocks/>
          </p:cNvSpPr>
          <p:nvPr/>
        </p:nvSpPr>
        <p:spPr>
          <a:xfrm>
            <a:off x="298939" y="6101689"/>
            <a:ext cx="4273061" cy="400069"/>
          </a:xfrm>
          <a:prstGeom prst="rect">
            <a:avLst/>
          </a:prstGeom>
          <a:noFill/>
          <a:ln>
            <a:noFill/>
          </a:ln>
        </p:spPr>
        <p:txBody>
          <a:bodyPr spcFirstLastPara="1" wrap="square" lIns="91425" tIns="45700" rIns="91425" bIns="45700" anchor="ctr" anchorCtr="0">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pPr algn="l"/>
            <a:r>
              <a:rPr lang="en-US" sz="2000" b="1" dirty="0">
                <a:solidFill>
                  <a:srgbClr val="C41F31"/>
                </a:solidFill>
                <a:latin typeface="Arial Black" panose="020B0A04020102020204" pitchFamily="34" charset="0"/>
              </a:rPr>
              <a:t>FORMACIÓN DE CARÁCTER</a:t>
            </a:r>
          </a:p>
        </p:txBody>
      </p:sp>
      <p:pic>
        <p:nvPicPr>
          <p:cNvPr id="7" name="Picture 6" descr="Text, logo, company name&#10;&#10;Description automatically generated">
            <a:extLst>
              <a:ext uri="{FF2B5EF4-FFF2-40B4-BE49-F238E27FC236}">
                <a16:creationId xmlns:a16="http://schemas.microsoft.com/office/drawing/2014/main" id="{7FA7E324-0376-03E6-BE2F-686FF31CEE05}"/>
              </a:ext>
            </a:extLst>
          </p:cNvPr>
          <p:cNvPicPr>
            <a:picLocks noChangeAspect="1"/>
          </p:cNvPicPr>
          <p:nvPr/>
        </p:nvPicPr>
        <p:blipFill>
          <a:blip r:embed="rId4"/>
          <a:stretch>
            <a:fillRect/>
          </a:stretch>
        </p:blipFill>
        <p:spPr>
          <a:xfrm>
            <a:off x="7936878" y="5616900"/>
            <a:ext cx="1042644" cy="1110605"/>
          </a:xfrm>
          <a:prstGeom prst="rect">
            <a:avLst/>
          </a:prstGeom>
        </p:spPr>
      </p:pic>
      <p:cxnSp>
        <p:nvCxnSpPr>
          <p:cNvPr id="8" name="Straight Connector 7">
            <a:extLst>
              <a:ext uri="{FF2B5EF4-FFF2-40B4-BE49-F238E27FC236}">
                <a16:creationId xmlns:a16="http://schemas.microsoft.com/office/drawing/2014/main" id="{FFC190DC-5EE3-3D2B-06EC-59FE0353703E}"/>
              </a:ext>
            </a:extLst>
          </p:cNvPr>
          <p:cNvCxnSpPr>
            <a:cxnSpLocks/>
          </p:cNvCxnSpPr>
          <p:nvPr/>
        </p:nvCxnSpPr>
        <p:spPr>
          <a:xfrm>
            <a:off x="4281854" y="6294037"/>
            <a:ext cx="3472960" cy="0"/>
          </a:xfrm>
          <a:prstGeom prst="line">
            <a:avLst/>
          </a:prstGeom>
          <a:ln w="19050">
            <a:solidFill>
              <a:srgbClr val="C41F31"/>
            </a:solidFill>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TotalTime>
  <Words>2275</Words>
  <Application>Microsoft Office PowerPoint</Application>
  <PresentationFormat>On-screen Show (4:3)</PresentationFormat>
  <Paragraphs>264</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Arial Black</vt:lpstr>
      <vt:lpstr>Calibri</vt:lpstr>
      <vt:lpstr>Courier New</vt:lpstr>
      <vt:lpstr>Office Theme</vt:lpstr>
      <vt:lpstr>PowerPoint Presentation</vt:lpstr>
      <vt:lpstr>FORMACIÓN DE CARÁCTER</vt:lpstr>
      <vt:lpstr>PARTE UNO Reto #1 - Valentía</vt:lpstr>
      <vt:lpstr>PARTE UNO Reto #1 - Valentía</vt:lpstr>
      <vt:lpstr>PARTE UNO Reto #1 - Valentía</vt:lpstr>
      <vt:lpstr>PARTE DOS  Reto #2 - Perspectiva</vt:lpstr>
      <vt:lpstr>PARTE DOS  Reto #2 - Perspectiva</vt:lpstr>
      <vt:lpstr>PARTE DOS  Reto #2 - Perspectiva</vt:lpstr>
      <vt:lpstr>PARTE TRES  Reto #3 - Confianza</vt:lpstr>
      <vt:lpstr>PARTE TRES  Reto #3 - Confianza</vt:lpstr>
      <vt:lpstr>PARTE TRES  Reto #3 - Confianza</vt:lpstr>
      <vt:lpstr>PARTE TRES  Reto #3 - Confianza</vt:lpstr>
      <vt:lpstr>PARTE TRES  Reto #3 - Confianza</vt:lpstr>
      <vt:lpstr>PARTE TRES  Reto #3 - Confianza</vt:lpstr>
      <vt:lpstr>PARTE TRES  Reto #3 - Confianza</vt:lpstr>
      <vt:lpstr>PARTE CUATRO  Reto #4 - Disciplina</vt:lpstr>
      <vt:lpstr>PARTE CUATRO  Reto #4 - Disciplina</vt:lpstr>
      <vt:lpstr>PARTE CUATRO  Reto #4 - Disciplina</vt:lpstr>
      <vt:lpstr>PARTE CUATRO  Reto #4 - Disciplina</vt:lpstr>
      <vt:lpstr>PARTE CINCO  Reto #5 - Mentoría</vt:lpstr>
      <vt:lpstr>PARTE CINCO  Reto #5 - Mentoría</vt:lpstr>
      <vt:lpstr>PARTE CINCO  Reto #5 - Mentoría</vt:lpstr>
      <vt:lpstr>PARTE SEIS  Reto #6 - Pasión</vt:lpstr>
      <vt:lpstr>PARTE SEIS  Reto #6 - Pasión</vt:lpstr>
      <vt:lpstr>PARTE SEIS  Reto #6 - Pasión</vt:lpstr>
      <vt:lpstr>PARTE SEIS  Reto #6 - Pasión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Conforti</dc:creator>
  <cp:lastModifiedBy>hannah peterson</cp:lastModifiedBy>
  <cp:revision>3</cp:revision>
  <dcterms:created xsi:type="dcterms:W3CDTF">2016-02-25T18:57:31Z</dcterms:created>
  <dcterms:modified xsi:type="dcterms:W3CDTF">2022-05-03T20:10:01Z</dcterms:modified>
</cp:coreProperties>
</file>